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20" r:id="rId5"/>
  </p:sldMasterIdLst>
  <p:notesMasterIdLst>
    <p:notesMasterId r:id="rId73"/>
  </p:notesMasterIdLst>
  <p:sldIdLst>
    <p:sldId id="1983" r:id="rId6"/>
    <p:sldId id="499" r:id="rId7"/>
    <p:sldId id="500" r:id="rId8"/>
    <p:sldId id="1906" r:id="rId9"/>
    <p:sldId id="1641" r:id="rId10"/>
    <p:sldId id="1602" r:id="rId11"/>
    <p:sldId id="1501" r:id="rId12"/>
    <p:sldId id="1917" r:id="rId13"/>
    <p:sldId id="1771" r:id="rId14"/>
    <p:sldId id="1984" r:id="rId15"/>
    <p:sldId id="1920" r:id="rId16"/>
    <p:sldId id="1979" r:id="rId17"/>
    <p:sldId id="1978" r:id="rId18"/>
    <p:sldId id="1985" r:id="rId19"/>
    <p:sldId id="387" r:id="rId20"/>
    <p:sldId id="480" r:id="rId21"/>
    <p:sldId id="275" r:id="rId22"/>
    <p:sldId id="494" r:id="rId23"/>
    <p:sldId id="1915" r:id="rId24"/>
    <p:sldId id="302" r:id="rId25"/>
    <p:sldId id="1986" r:id="rId26"/>
    <p:sldId id="303" r:id="rId27"/>
    <p:sldId id="306" r:id="rId28"/>
    <p:sldId id="304" r:id="rId29"/>
    <p:sldId id="312" r:id="rId30"/>
    <p:sldId id="1987" r:id="rId31"/>
    <p:sldId id="1910" r:id="rId32"/>
    <p:sldId id="1911" r:id="rId33"/>
    <p:sldId id="548" r:id="rId34"/>
    <p:sldId id="550" r:id="rId35"/>
    <p:sldId id="561" r:id="rId36"/>
    <p:sldId id="1988" r:id="rId37"/>
    <p:sldId id="1989" r:id="rId38"/>
    <p:sldId id="463" r:id="rId39"/>
    <p:sldId id="1990" r:id="rId40"/>
    <p:sldId id="1991" r:id="rId41"/>
    <p:sldId id="1992" r:id="rId42"/>
    <p:sldId id="1994" r:id="rId43"/>
    <p:sldId id="2005" r:id="rId44"/>
    <p:sldId id="279" r:id="rId45"/>
    <p:sldId id="264" r:id="rId46"/>
    <p:sldId id="265" r:id="rId47"/>
    <p:sldId id="285" r:id="rId48"/>
    <p:sldId id="292" r:id="rId49"/>
    <p:sldId id="1582" r:id="rId50"/>
    <p:sldId id="2008" r:id="rId51"/>
    <p:sldId id="298" r:id="rId52"/>
    <p:sldId id="301" r:id="rId53"/>
    <p:sldId id="2006" r:id="rId54"/>
    <p:sldId id="1999" r:id="rId55"/>
    <p:sldId id="392" r:id="rId56"/>
    <p:sldId id="523" r:id="rId57"/>
    <p:sldId id="417" r:id="rId58"/>
    <p:sldId id="419" r:id="rId59"/>
    <p:sldId id="421" r:id="rId60"/>
    <p:sldId id="2002" r:id="rId61"/>
    <p:sldId id="2030" r:id="rId62"/>
    <p:sldId id="1996" r:id="rId63"/>
    <p:sldId id="1997" r:id="rId64"/>
    <p:sldId id="513" r:id="rId65"/>
    <p:sldId id="2031" r:id="rId66"/>
    <p:sldId id="1964" r:id="rId67"/>
    <p:sldId id="2029" r:id="rId68"/>
    <p:sldId id="535" r:id="rId69"/>
    <p:sldId id="537" r:id="rId70"/>
    <p:sldId id="536" r:id="rId71"/>
    <p:sldId id="538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5" autoAdjust="0"/>
    <p:restoredTop sz="78986" autoAdjust="0"/>
  </p:normalViewPr>
  <p:slideViewPr>
    <p:cSldViewPr snapToGrid="0">
      <p:cViewPr>
        <p:scale>
          <a:sx n="100" d="100"/>
          <a:sy n="100" d="100"/>
        </p:scale>
        <p:origin x="25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BD3E6-5C40-4B6C-98B7-676FAA706F69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EAE66-936D-4470-80B1-DDFD50749D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9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mWOWFdmI_f18Vo2HpxaVrauzlnAAWw2C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603.09246" TargetMode="External"/><Relationship Id="rId3" Type="http://schemas.openxmlformats.org/officeDocument/2006/relationships/hyperlink" Target="https://arxiv.org/pdf/2011.10566v1.pdf" TargetMode="External"/><Relationship Id="rId7" Type="http://schemas.openxmlformats.org/officeDocument/2006/relationships/hyperlink" Target="https://arxiv.org/pdf/1803.07728.pdf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abs/1905.00546" TargetMode="External"/><Relationship Id="rId5" Type="http://schemas.openxmlformats.org/officeDocument/2006/relationships/hyperlink" Target="https://arxiv.org/abs/1911.04252" TargetMode="External"/><Relationship Id="rId4" Type="http://schemas.openxmlformats.org/officeDocument/2006/relationships/hyperlink" Target="https://www.untitled-ai.com/understanding-self-supervised-contrastive-learning.html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4mucfpksywv.cloudfront.net/better-language-models/language_models_are_unsupervised_multitask_learners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sp.cc/b/115-bC2b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Self-Supervised</a:t>
            </a:r>
            <a:r>
              <a:rPr lang="zh-CN" altLang="en-US" sz="1200" dirty="0"/>
              <a:t> 的模型都是以芝麻街的人物命名</a:t>
            </a:r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31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General Language Understanding Evaluation (GLUE) </a:t>
            </a:r>
            <a:r>
              <a:rPr lang="zh-TW" altLang="en-US" dirty="0"/>
              <a:t>一般语言理解评估（</a:t>
            </a:r>
            <a:r>
              <a:rPr lang="en" altLang="zh-TW" dirty="0"/>
              <a:t>GLUE</a:t>
            </a:r>
            <a:r>
              <a:rPr lang="zh-TW" altLang="en" dirty="0"/>
              <a:t>）</a:t>
            </a:r>
          </a:p>
          <a:p>
            <a:endParaRPr lang="zh-TW" altLang="en" dirty="0"/>
          </a:p>
          <a:p>
            <a:r>
              <a:rPr lang="en" altLang="zh-TW" dirty="0"/>
              <a:t>Corpus of Linguistic Acceptability (</a:t>
            </a:r>
            <a:r>
              <a:rPr lang="en" altLang="zh-TW" dirty="0" err="1"/>
              <a:t>CoLA</a:t>
            </a:r>
            <a:r>
              <a:rPr lang="en" altLang="zh-TW" dirty="0"/>
              <a:t>) </a:t>
            </a:r>
            <a:r>
              <a:rPr lang="zh-TW" altLang="en-US" dirty="0"/>
              <a:t>语言可接受性语料库</a:t>
            </a:r>
          </a:p>
          <a:p>
            <a:r>
              <a:rPr lang="en" altLang="zh-TW" dirty="0"/>
              <a:t>Stanford Sentiment Treebank (SST-2) </a:t>
            </a:r>
            <a:r>
              <a:rPr lang="zh-TW" altLang="en-US" dirty="0"/>
              <a:t>斯坦福情感树库（</a:t>
            </a:r>
            <a:r>
              <a:rPr lang="en" altLang="zh-TW" dirty="0"/>
              <a:t>SST-2</a:t>
            </a:r>
            <a:r>
              <a:rPr lang="zh-TW" altLang="en" dirty="0"/>
              <a:t>）</a:t>
            </a:r>
          </a:p>
          <a:p>
            <a:r>
              <a:rPr lang="en" altLang="zh-TW" dirty="0"/>
              <a:t>Microsoft Research Paraphrase Corpus (MRPC) </a:t>
            </a:r>
            <a:r>
              <a:rPr lang="zh-TW" altLang="en-US" dirty="0"/>
              <a:t>微软研究释义语料库（</a:t>
            </a:r>
            <a:r>
              <a:rPr lang="en" altLang="zh-TW" dirty="0"/>
              <a:t>MRPC</a:t>
            </a:r>
            <a:r>
              <a:rPr lang="zh-TW" altLang="en" dirty="0"/>
              <a:t>）</a:t>
            </a:r>
          </a:p>
          <a:p>
            <a:r>
              <a:rPr lang="en" altLang="zh-TW" dirty="0"/>
              <a:t>Quora Question Pairs (QQP) Quora</a:t>
            </a:r>
            <a:r>
              <a:rPr lang="zh-TW" altLang="en-US" dirty="0"/>
              <a:t>问题对（</a:t>
            </a:r>
            <a:r>
              <a:rPr lang="en" altLang="zh-TW" dirty="0"/>
              <a:t>QQP</a:t>
            </a:r>
            <a:r>
              <a:rPr lang="zh-TW" altLang="en" dirty="0"/>
              <a:t>）</a:t>
            </a:r>
          </a:p>
          <a:p>
            <a:r>
              <a:rPr lang="en" altLang="zh-TW" dirty="0"/>
              <a:t>Semantic Textual Similarity Benchmark (STS-B) </a:t>
            </a:r>
            <a:r>
              <a:rPr lang="zh-TW" altLang="en-US" dirty="0"/>
              <a:t>语义文本相似基准（</a:t>
            </a:r>
            <a:r>
              <a:rPr lang="en" altLang="zh-TW" dirty="0"/>
              <a:t>STS-B</a:t>
            </a:r>
            <a:r>
              <a:rPr lang="zh-TW" altLang="en" dirty="0"/>
              <a:t>）</a:t>
            </a:r>
          </a:p>
          <a:p>
            <a:r>
              <a:rPr lang="en" altLang="zh-TW" dirty="0"/>
              <a:t>Multi-Genre Natural Language Inference (MNLI) </a:t>
            </a:r>
            <a:r>
              <a:rPr lang="zh-TW" altLang="en-US" dirty="0"/>
              <a:t>多体裁自然语言推理</a:t>
            </a:r>
          </a:p>
          <a:p>
            <a:r>
              <a:rPr lang="en" altLang="zh-TW" dirty="0"/>
              <a:t>Question-answering NLI (QNLI) </a:t>
            </a:r>
            <a:r>
              <a:rPr lang="zh-TW" altLang="en-US" dirty="0"/>
              <a:t>问答式</a:t>
            </a:r>
            <a:r>
              <a:rPr lang="en" altLang="zh-TW" dirty="0"/>
              <a:t>NLI </a:t>
            </a:r>
            <a:r>
              <a:rPr lang="zh-TW" altLang="en" dirty="0"/>
              <a:t>（</a:t>
            </a:r>
            <a:r>
              <a:rPr lang="en" altLang="zh-TW" dirty="0"/>
              <a:t>QNLI</a:t>
            </a:r>
            <a:r>
              <a:rPr lang="zh-TW" altLang="en" dirty="0"/>
              <a:t>）</a:t>
            </a:r>
          </a:p>
          <a:p>
            <a:r>
              <a:rPr lang="en" altLang="zh-TW" dirty="0"/>
              <a:t>Recognizing Textual Entailment (RTE) </a:t>
            </a:r>
            <a:r>
              <a:rPr lang="zh-TW" altLang="en-US" dirty="0"/>
              <a:t>识别文本蕴涵（</a:t>
            </a:r>
            <a:r>
              <a:rPr lang="en" altLang="zh-TW" dirty="0"/>
              <a:t>RTE</a:t>
            </a:r>
            <a:r>
              <a:rPr lang="zh-TW" altLang="en" dirty="0"/>
              <a:t>）</a:t>
            </a:r>
          </a:p>
          <a:p>
            <a:r>
              <a:rPr lang="en" altLang="zh-TW" dirty="0"/>
              <a:t>Winograd NLI (WNLI) Winograd NLI </a:t>
            </a:r>
            <a:r>
              <a:rPr lang="zh-TW" altLang="en" dirty="0"/>
              <a:t>（</a:t>
            </a:r>
            <a:r>
              <a:rPr lang="en" altLang="zh-TW" dirty="0"/>
              <a:t>WNLI</a:t>
            </a:r>
            <a:r>
              <a:rPr lang="zh-TW" altLang="en" dirty="0"/>
              <a:t>）</a:t>
            </a:r>
          </a:p>
          <a:p>
            <a:endParaRPr lang="zh-TW" altLang="en" dirty="0"/>
          </a:p>
          <a:p>
            <a:endParaRPr lang="zh-TW" altLang="en" dirty="0"/>
          </a:p>
          <a:p>
            <a:r>
              <a:rPr lang="en" altLang="zh-TW" dirty="0"/>
              <a:t>COLA: Each example is a sequence of words annotated with whether it is a grammatical English sentence</a:t>
            </a:r>
          </a:p>
          <a:p>
            <a:r>
              <a:rPr lang="en" altLang="zh-TW" dirty="0"/>
              <a:t>COLA</a:t>
            </a:r>
            <a:r>
              <a:rPr lang="zh-TW" altLang="en" dirty="0"/>
              <a:t>：</a:t>
            </a:r>
            <a:r>
              <a:rPr lang="zh-TW" altLang="en-US" dirty="0"/>
              <a:t>每个例子都是一个单词序列，并注释它是否是一个合乎语法的英语句子</a:t>
            </a:r>
          </a:p>
          <a:p>
            <a:endParaRPr lang="zh-TW" altLang="en-US" dirty="0"/>
          </a:p>
          <a:p>
            <a:r>
              <a:rPr lang="en" altLang="zh-TW" dirty="0"/>
              <a:t>MRPC: with human annotations for whether the sentences in the pair are semantically equivalent</a:t>
            </a:r>
          </a:p>
          <a:p>
            <a:r>
              <a:rPr lang="en" altLang="zh-TW" dirty="0"/>
              <a:t>MRPC</a:t>
            </a:r>
            <a:r>
              <a:rPr lang="zh-TW" altLang="en" dirty="0"/>
              <a:t>：</a:t>
            </a:r>
            <a:r>
              <a:rPr lang="zh-TW" altLang="en-US" dirty="0"/>
              <a:t>对句子对中的句子是否语义等价进行人工注释</a:t>
            </a:r>
          </a:p>
          <a:p>
            <a:endParaRPr lang="zh-TW" altLang="en-US" dirty="0"/>
          </a:p>
          <a:p>
            <a:r>
              <a:rPr lang="en" altLang="zh-TW" dirty="0" err="1"/>
              <a:t>QQP:o</a:t>
            </a:r>
            <a:r>
              <a:rPr lang="en" altLang="zh-TW" dirty="0"/>
              <a:t> determine whether a pair of questions are semantically equivalent. </a:t>
            </a:r>
          </a:p>
          <a:p>
            <a:r>
              <a:rPr lang="zh-TW" altLang="en-US" dirty="0"/>
              <a:t>确定一对问题在语义上是否等价。</a:t>
            </a:r>
          </a:p>
          <a:p>
            <a:endParaRPr lang="zh-TW" altLang="en-US" dirty="0"/>
          </a:p>
          <a:p>
            <a:r>
              <a:rPr lang="en" altLang="zh-TW" dirty="0"/>
              <a:t>STS: Each pair is human-annotated with a similarity score from 1 to 5; the task is to predict these scores</a:t>
            </a:r>
          </a:p>
          <a:p>
            <a:r>
              <a:rPr lang="en" altLang="zh-TW" dirty="0"/>
              <a:t>STS</a:t>
            </a:r>
            <a:r>
              <a:rPr lang="zh-TW" altLang="en" dirty="0"/>
              <a:t>：</a:t>
            </a:r>
            <a:r>
              <a:rPr lang="zh-TW" altLang="en-US" dirty="0"/>
              <a:t>对每一对进行人工注释，相似度评分从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5</a:t>
            </a:r>
            <a:r>
              <a:rPr lang="zh-TW" altLang="en-US" dirty="0"/>
              <a:t>；任务是预测这些分数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9A5376-D587-4261-AFA8-722E40553E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872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sentence </a:t>
            </a:r>
            <a:r>
              <a:rPr lang="zh-CN" altLang="en-US" dirty="0"/>
              <a:t>构成的 </a:t>
            </a:r>
            <a:r>
              <a:rPr lang="en" altLang="zh-TW" dirty="0"/>
              <a:t>W1 W2 W3 </a:t>
            </a:r>
            <a:r>
              <a:rPr lang="zh-CN" altLang="en-US" dirty="0"/>
              <a:t>都会产生输出，但我们只需要 </a:t>
            </a:r>
            <a:r>
              <a:rPr lang="en-US" altLang="zh-CN" dirty="0"/>
              <a:t>[</a:t>
            </a:r>
            <a:r>
              <a:rPr lang="en" altLang="zh-TW" dirty="0"/>
              <a:t>CLS] </a:t>
            </a:r>
            <a:r>
              <a:rPr lang="zh-CN" altLang="en-US" dirty="0"/>
              <a:t>对应的输出即可</a:t>
            </a:r>
          </a:p>
          <a:p>
            <a:endParaRPr lang="zh-CN" altLang="en-US" dirty="0"/>
          </a:p>
          <a:p>
            <a:r>
              <a:rPr lang="en" altLang="zh-TW" dirty="0"/>
              <a:t>Do I have to mention adaptor??? </a:t>
            </a:r>
            <a:r>
              <a:rPr lang="zh-CN" altLang="en-US" dirty="0"/>
              <a:t>我必须提到适配器吗？？</a:t>
            </a:r>
          </a:p>
          <a:p>
            <a:r>
              <a:rPr lang="en-US" altLang="zh-CN" dirty="0"/>
              <a:t>(</a:t>
            </a:r>
            <a:r>
              <a:rPr lang="en" altLang="zh-TW" dirty="0"/>
              <a:t>https://</a:t>
            </a:r>
            <a:r>
              <a:rPr lang="en" altLang="zh-TW" dirty="0" err="1"/>
              <a:t>arxiv.org</a:t>
            </a:r>
            <a:r>
              <a:rPr lang="en" altLang="zh-TW" dirty="0"/>
              <a:t>/abs/1805.12471)</a:t>
            </a:r>
          </a:p>
          <a:p>
            <a:endParaRPr lang="en" altLang="zh-TW" dirty="0"/>
          </a:p>
          <a:p>
            <a:r>
              <a:rPr lang="zh-CN" altLang="en-US" dirty="0"/>
              <a:t>半监督学习</a:t>
            </a:r>
          </a:p>
          <a:p>
            <a:endParaRPr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159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256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(https://arxiv.org/abs/1805.12471)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616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premise: A person on a horse jumps over a broken down airplane </a:t>
            </a:r>
            <a:r>
              <a:rPr lang="zh-TW" altLang="en-US" dirty="0"/>
              <a:t>前提：一个人骑着马跳过一架坏了的飞机</a:t>
            </a:r>
          </a:p>
          <a:p>
            <a:endParaRPr lang="zh-TW" altLang="en-US" dirty="0"/>
          </a:p>
          <a:p>
            <a:r>
              <a:rPr lang="en" altLang="zh-TW" dirty="0"/>
              <a:t>hypothesis: A person is at a diner. </a:t>
            </a:r>
            <a:r>
              <a:rPr lang="zh-TW" altLang="en-US" dirty="0"/>
              <a:t>假设：一个人在吃晚餐。</a:t>
            </a:r>
          </a:p>
          <a:p>
            <a:endParaRPr lang="zh-TW" altLang="en-US" dirty="0"/>
          </a:p>
          <a:p>
            <a:r>
              <a:rPr lang="zh-TW" altLang="en-US" dirty="0"/>
              <a:t>这种 </a:t>
            </a:r>
            <a:r>
              <a:rPr lang="en" altLang="zh-TW" dirty="0"/>
              <a:t>case </a:t>
            </a:r>
            <a:r>
              <a:rPr lang="zh-TW" altLang="en-US" dirty="0"/>
              <a:t>可以用于 立场分析，比如发表了一篇文章，有人在文章下留言</a:t>
            </a:r>
          </a:p>
          <a:p>
            <a:r>
              <a:rPr lang="zh-TW" altLang="en-US" dirty="0"/>
              <a:t>将文章和留言输入到 </a:t>
            </a:r>
            <a:r>
              <a:rPr lang="en" altLang="zh-TW" dirty="0"/>
              <a:t>model </a:t>
            </a:r>
            <a:r>
              <a:rPr lang="zh-TW" altLang="en-US" dirty="0"/>
              <a:t>中，输出这个人的立场</a:t>
            </a:r>
            <a:r>
              <a:rPr lang="en-US" altLang="zh-TW" dirty="0"/>
              <a:t>(</a:t>
            </a:r>
            <a:r>
              <a:rPr lang="zh-TW" altLang="en-US" dirty="0"/>
              <a:t>赞成还是反对 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0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508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Extraction-based Question Answering (QA)</a:t>
            </a:r>
          </a:p>
          <a:p>
            <a:r>
              <a:rPr lang="zh-TW" altLang="en-US" dirty="0"/>
              <a:t>这种问答相对一般问答来说不同点是答案一般出现在文章中</a:t>
            </a:r>
          </a:p>
          <a:p>
            <a:r>
              <a:rPr lang="zh-TW" altLang="en-US" dirty="0"/>
              <a:t>相关数据 </a:t>
            </a:r>
            <a:r>
              <a:rPr lang="en-US" altLang="zh-TW" dirty="0"/>
              <a:t>(</a:t>
            </a:r>
            <a:r>
              <a:rPr lang="en" altLang="zh-TW" dirty="0"/>
              <a:t>E.g. </a:t>
            </a:r>
            <a:r>
              <a:rPr lang="en" altLang="zh-TW" dirty="0" err="1"/>
              <a:t>SQuAD</a:t>
            </a:r>
            <a:r>
              <a:rPr lang="en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226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192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四个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和 </a:t>
            </a:r>
            <a:r>
              <a:rPr lang="en-US" altLang="zh-CN" dirty="0" err="1"/>
              <a:t>bert</a:t>
            </a:r>
            <a:r>
              <a:rPr lang="zh-CN" altLang="en-US" dirty="0"/>
              <a:t> 做填空题有什么关系</a:t>
            </a:r>
            <a:endParaRPr lang="en-US" altLang="zh-CN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00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256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310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116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72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520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47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 </a:t>
            </a:r>
            <a:r>
              <a:rPr kumimoji="1" lang="en" altLang="zh-CN" dirty="0" err="1"/>
              <a:t>bert</a:t>
            </a:r>
            <a:r>
              <a:rPr kumimoji="1" lang="en" altLang="zh-CN" dirty="0"/>
              <a:t> </a:t>
            </a:r>
            <a:r>
              <a:rPr kumimoji="1" lang="zh-CN" altLang="en-US" dirty="0"/>
              <a:t>可以做到上述任务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717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529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https://colab.research.google.com/drive/1mWOWFdmI_f18Vo2HpxaVrauzlnAAWw2C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493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321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You have an universal token set for all languages. </a:t>
            </a:r>
            <a:r>
              <a:rPr lang="zh-TW" altLang="en-US" dirty="0"/>
              <a:t>您有一个适用于所有语言的通用标记集。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725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Beto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Bentz,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Surprising Cross-Lingual Effectiveness of BERT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https://arxiv.org/abs/1904.09077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670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貝爾托特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胡佛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Bertholdt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Hoover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377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05C139-C0E8-48A3-B6F4-E371988ED7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70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原因可能是，</a:t>
            </a:r>
            <a:r>
              <a:rPr lang="en" altLang="zh-TW" dirty="0" err="1"/>
              <a:t>bert</a:t>
            </a:r>
            <a:r>
              <a:rPr lang="en" altLang="zh-TW" dirty="0"/>
              <a:t> </a:t>
            </a:r>
            <a:r>
              <a:rPr lang="zh-TW" altLang="en-US" dirty="0"/>
              <a:t>只关心词汇的含义，不关心词汇是什么语言</a:t>
            </a:r>
          </a:p>
          <a:p>
            <a:r>
              <a:rPr lang="zh-TW" altLang="en-US" dirty="0"/>
              <a:t>不同语言但是具有相同含义的词汇输入到 </a:t>
            </a:r>
            <a:r>
              <a:rPr lang="en" altLang="zh-TW" dirty="0" err="1"/>
              <a:t>bert</a:t>
            </a:r>
            <a:r>
              <a:rPr lang="en" altLang="zh-TW" dirty="0"/>
              <a:t> </a:t>
            </a:r>
            <a:r>
              <a:rPr lang="zh-TW" altLang="en-US" dirty="0"/>
              <a:t>模型中输出是一样的</a:t>
            </a:r>
          </a:p>
          <a:p>
            <a:endParaRPr lang="zh-TW" altLang="en-US" dirty="0"/>
          </a:p>
          <a:p>
            <a:r>
              <a:rPr lang="en" altLang="zh-TW" dirty="0"/>
              <a:t>https://</a:t>
            </a:r>
            <a:r>
              <a:rPr lang="en" altLang="zh-TW" dirty="0" err="1"/>
              <a:t>www.youtube.com</a:t>
            </a:r>
            <a:r>
              <a:rPr lang="en" altLang="zh-TW" dirty="0"/>
              <a:t>/</a:t>
            </a:r>
            <a:r>
              <a:rPr lang="en" altLang="zh-TW" dirty="0" err="1"/>
              <a:t>watch?v</a:t>
            </a:r>
            <a:r>
              <a:rPr lang="en" altLang="zh-TW" dirty="0"/>
              <a:t>=8rDN1jUI82g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498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7c8edadb92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7c8edadb92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5600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7c8edadb92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7c8edadb92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497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205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 err="1"/>
              <a:t>gpt</a:t>
            </a:r>
            <a:r>
              <a:rPr lang="en" altLang="zh-TW" dirty="0"/>
              <a:t> model </a:t>
            </a:r>
            <a:r>
              <a:rPr lang="zh-TW" altLang="en-US" dirty="0"/>
              <a:t>类似 </a:t>
            </a:r>
            <a:r>
              <a:rPr lang="en" altLang="zh-TW" dirty="0"/>
              <a:t>transformer decoder</a:t>
            </a:r>
          </a:p>
          <a:p>
            <a:r>
              <a:rPr lang="zh-TW" altLang="en-US" dirty="0"/>
              <a:t>使用 </a:t>
            </a:r>
            <a:r>
              <a:rPr lang="en" altLang="zh-TW" dirty="0"/>
              <a:t>masked self attention</a:t>
            </a:r>
          </a:p>
          <a:p>
            <a:r>
              <a:rPr lang="en" altLang="zh-TW" dirty="0"/>
              <a:t>https://</a:t>
            </a:r>
            <a:r>
              <a:rPr lang="en" altLang="zh-TW" dirty="0" err="1"/>
              <a:t>arxiv.org</a:t>
            </a:r>
            <a:r>
              <a:rPr lang="en" altLang="zh-TW" dirty="0"/>
              <a:t>/abs/1802.05365</a:t>
            </a:r>
          </a:p>
          <a:p>
            <a:endParaRPr lang="en" altLang="zh-TW" dirty="0"/>
          </a:p>
          <a:p>
            <a:r>
              <a:rPr lang="zh-TW" altLang="en-US" dirty="0"/>
              <a:t>但是 </a:t>
            </a:r>
            <a:r>
              <a:rPr lang="en" altLang="zh-TW" dirty="0" err="1"/>
              <a:t>gpt</a:t>
            </a:r>
            <a:r>
              <a:rPr lang="en" altLang="zh-TW" dirty="0"/>
              <a:t> </a:t>
            </a:r>
            <a:r>
              <a:rPr lang="zh-TW" altLang="en-US" dirty="0"/>
              <a:t>系列模型的具体结构是不知道的，只知道他能预测下一个词，也就是有生成的能力</a:t>
            </a:r>
          </a:p>
          <a:p>
            <a:endParaRPr lang="zh-TW" altLang="en-US" dirty="0"/>
          </a:p>
          <a:p>
            <a:r>
              <a:rPr lang="zh-TW" altLang="en-US" dirty="0"/>
              <a:t>那么该如何应用这种生成能力了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348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 err="1"/>
              <a:t>gpt</a:t>
            </a:r>
            <a:r>
              <a:rPr lang="en" altLang="zh-TW" dirty="0"/>
              <a:t> model </a:t>
            </a:r>
            <a:r>
              <a:rPr lang="zh-TW" altLang="en-US" dirty="0"/>
              <a:t>类似 </a:t>
            </a:r>
            <a:r>
              <a:rPr lang="en" altLang="zh-TW" dirty="0"/>
              <a:t>transformer decoder</a:t>
            </a:r>
          </a:p>
          <a:p>
            <a:r>
              <a:rPr lang="zh-TW" altLang="en-US" dirty="0"/>
              <a:t>使用 </a:t>
            </a:r>
            <a:r>
              <a:rPr lang="en" altLang="zh-TW" dirty="0"/>
              <a:t>masked self attention</a:t>
            </a:r>
          </a:p>
          <a:p>
            <a:r>
              <a:rPr lang="en" altLang="zh-TW" dirty="0"/>
              <a:t>https://</a:t>
            </a:r>
            <a:r>
              <a:rPr lang="en" altLang="zh-TW" dirty="0" err="1"/>
              <a:t>arxiv.org</a:t>
            </a:r>
            <a:r>
              <a:rPr lang="en" altLang="zh-TW" dirty="0"/>
              <a:t>/abs/1802.05365</a:t>
            </a:r>
          </a:p>
          <a:p>
            <a:endParaRPr lang="en" altLang="zh-TW" dirty="0"/>
          </a:p>
          <a:p>
            <a:r>
              <a:rPr lang="zh-TW" altLang="en-US" dirty="0"/>
              <a:t>但是 </a:t>
            </a:r>
            <a:r>
              <a:rPr lang="en" altLang="zh-TW" dirty="0" err="1"/>
              <a:t>gpt</a:t>
            </a:r>
            <a:r>
              <a:rPr lang="en" altLang="zh-TW" dirty="0"/>
              <a:t> </a:t>
            </a:r>
            <a:r>
              <a:rPr lang="zh-TW" altLang="en-US" dirty="0"/>
              <a:t>系列模型的具体结构是不知道的，只知道他能预测下一个词，也就是有生成的能力</a:t>
            </a:r>
          </a:p>
          <a:p>
            <a:endParaRPr lang="zh-TW" altLang="en-US" dirty="0"/>
          </a:p>
          <a:p>
            <a:r>
              <a:rPr lang="zh-TW" altLang="en-US" dirty="0"/>
              <a:t>那么该如何应用这种生成能力了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207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 err="1"/>
              <a:t>gpt</a:t>
            </a:r>
            <a:r>
              <a:rPr lang="en" altLang="zh-TW" dirty="0"/>
              <a:t> model </a:t>
            </a:r>
            <a:r>
              <a:rPr lang="zh-TW" altLang="en-US" dirty="0"/>
              <a:t>类似 </a:t>
            </a:r>
            <a:r>
              <a:rPr lang="en" altLang="zh-TW" dirty="0"/>
              <a:t>transformer decoder</a:t>
            </a:r>
          </a:p>
          <a:p>
            <a:r>
              <a:rPr lang="zh-TW" altLang="en-US" dirty="0"/>
              <a:t>使用 </a:t>
            </a:r>
            <a:r>
              <a:rPr lang="en" altLang="zh-TW" dirty="0"/>
              <a:t>masked self attention</a:t>
            </a:r>
          </a:p>
          <a:p>
            <a:r>
              <a:rPr lang="en" altLang="zh-TW" dirty="0"/>
              <a:t>https://</a:t>
            </a:r>
            <a:r>
              <a:rPr lang="en" altLang="zh-TW" dirty="0" err="1"/>
              <a:t>arxiv.org</a:t>
            </a:r>
            <a:r>
              <a:rPr lang="en" altLang="zh-TW" dirty="0"/>
              <a:t>/abs/1802.05365</a:t>
            </a:r>
          </a:p>
          <a:p>
            <a:endParaRPr lang="en" altLang="zh-TW" dirty="0"/>
          </a:p>
          <a:p>
            <a:r>
              <a:rPr lang="zh-TW" altLang="en-US" dirty="0"/>
              <a:t>但是 </a:t>
            </a:r>
            <a:r>
              <a:rPr lang="en" altLang="zh-TW" dirty="0" err="1"/>
              <a:t>gpt</a:t>
            </a:r>
            <a:r>
              <a:rPr lang="en" altLang="zh-TW" dirty="0"/>
              <a:t> </a:t>
            </a:r>
            <a:r>
              <a:rPr lang="zh-TW" altLang="en-US" dirty="0"/>
              <a:t>系列模型的具体结构是不知道的，只知道他能预测下一个词，也就是有生成的能力</a:t>
            </a:r>
          </a:p>
          <a:p>
            <a:endParaRPr lang="zh-TW" altLang="en-US" dirty="0"/>
          </a:p>
          <a:p>
            <a:r>
              <a:rPr lang="zh-TW" altLang="en-US" dirty="0"/>
              <a:t>那么该如何应用这种生成能力了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43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zh-TW" b="0" dirty="0">
                <a:effectLst/>
              </a:rPr>
            </a:b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Self-supervised Learning: (or semi-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supervied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 )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Good ref: https://lilianweng.github.io/lil-log/2019/11/10/self-supervised-learning.html</a:t>
            </a:r>
            <a:endParaRPr lang="en-US" altLang="zh-TW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Scenario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Application: text, image, audio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Pretext: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Contrastive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SimCLR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MoCo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Comparison of different approaches: </a:t>
            </a:r>
            <a:r>
              <a:rPr lang="en-US" altLang="zh-TW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https://arxiv.org/pdf/2011.10566v1.pdf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 negative - BOYL</a:t>
            </a:r>
          </a:p>
          <a:p>
            <a:pPr marL="1600200" lvl="3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Why it work: </a:t>
            </a:r>
            <a:r>
              <a:rPr lang="en-US" altLang="zh-TW" sz="1100" b="0" i="0" u="sng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hlinkClick r:id="rId4"/>
              </a:rPr>
              <a:t>https://www.untitled-ai.com/understanding-self-supervised-contrastive-learning.html</a:t>
            </a:r>
            <a:r>
              <a:rPr lang="en-US" altLang="zh-TW" sz="11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Prediction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Reconstruction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Teacher / Student 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Self-training with Noisy Student improves ImageNet classification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Billion-scale semi-supervised learning for image classification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Self-training 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v.s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Self-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supervied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https://medium.com/%E8%BB%9F%E9%AB%94%E4%B9%8B%E5%BF%83/deep-learning-self-training%E7%95%B6%E9%81%93-%E5%B0%8D%E6%AF%94pre-training%E7%9A%84%E5%84%AA%E7%BC%BA%E9%BB%9E-4f1b5a937c5d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 task: 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Unsupervised Representation Learning by Predicting Image Rotations </a:t>
            </a: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https://arxiv.org/pdf/1803.07728.pdf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Unsupervised Learning of Visual Representations by Solving Jigsaw Puzzles </a:t>
            </a:r>
            <a:r>
              <a:rPr lang="en-US" altLang="zh-TW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8"/>
              </a:rPr>
              <a:t>https://arxiv.org/abs/1603.09246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050" b="0" i="0" u="none" strike="noStrike" dirty="0">
                <a:solidFill>
                  <a:srgbClr val="757575"/>
                </a:solidFill>
                <a:effectLst/>
                <a:latin typeface="Arial" panose="020B0604020202020204" pitchFamily="34" charset="0"/>
              </a:rPr>
              <a:t>Tracking Emerges by Colorizing Videos</a:t>
            </a:r>
            <a:endParaRPr lang="en-US" altLang="zh-TW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Weird thing: </a:t>
            </a:r>
          </a:p>
          <a:p>
            <a:r>
              <a:rPr lang="en-US" altLang="zh-TW" dirty="0"/>
              <a:t>https://research.aimultiple.com/self-supervised-learning/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955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Self-supervised Learning </a:t>
            </a:r>
            <a:r>
              <a:rPr kumimoji="1" lang="zh-CN" altLang="en-US" dirty="0"/>
              <a:t>在其他领域的应用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921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https://d4mucfpksywv.cloudfront.net/better-language-models/language_models_are_unsupervised_multitask_learners.pdf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93.6M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340M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1542M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40 GB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269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http://superbbenchmark.org/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042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self-supervised speech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83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https://talktotransformer.com/</a:t>
            </a:r>
            <a:endParaRPr lang="zh-TW" altLang="en-US" dirty="0"/>
          </a:p>
          <a:p>
            <a:r>
              <a:rPr lang="en-US" altLang="zh-TW" dirty="0">
                <a:hlinkClick r:id="rId4"/>
              </a:rPr>
              <a:t>https://disp.cc/b/115-bC2b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364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əˈtərnē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828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ˈ</a:t>
            </a:r>
            <a:r>
              <a:rPr lang="en-US" altLang="zh-TW" dirty="0" err="1"/>
              <a:t>anərkē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9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Switch! </a:t>
            </a:r>
            <a:r>
              <a:rPr lang="zh-TW" altLang="en-US" dirty="0"/>
              <a:t>比玉山高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02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 err="1"/>
              <a:t>bert</a:t>
            </a:r>
            <a:r>
              <a:rPr lang="en" altLang="zh-TW" dirty="0"/>
              <a:t> </a:t>
            </a:r>
            <a:r>
              <a:rPr lang="zh-TW" altLang="en-US" dirty="0"/>
              <a:t>是使用 </a:t>
            </a:r>
            <a:r>
              <a:rPr lang="en" altLang="zh-TW" dirty="0"/>
              <a:t>Self-supervised Learning </a:t>
            </a:r>
            <a:r>
              <a:rPr lang="zh-TW" altLang="en-US" dirty="0"/>
              <a:t>方法训练出来的，具体来说有两种方法</a:t>
            </a:r>
          </a:p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" altLang="zh-TW" dirty="0"/>
              <a:t>Masking Input</a:t>
            </a:r>
          </a:p>
          <a:p>
            <a:r>
              <a:rPr lang="en" altLang="zh-TW" dirty="0"/>
              <a:t>2</a:t>
            </a:r>
            <a:r>
              <a:rPr lang="zh-TW" altLang="en" dirty="0"/>
              <a:t>、</a:t>
            </a:r>
            <a:r>
              <a:rPr lang="en" altLang="zh-TW" dirty="0"/>
              <a:t>Next Sentence Prediction</a:t>
            </a:r>
          </a:p>
          <a:p>
            <a:endParaRPr lang="en" altLang="zh-TW" dirty="0"/>
          </a:p>
          <a:p>
            <a:r>
              <a:rPr lang="zh-TW" altLang="en-US" dirty="0"/>
              <a:t>其中 </a:t>
            </a:r>
            <a:r>
              <a:rPr lang="en" altLang="zh-TW" dirty="0"/>
              <a:t>Masking Input </a:t>
            </a:r>
            <a:r>
              <a:rPr lang="zh-TW" altLang="en-US" dirty="0"/>
              <a:t>相当于做填空题</a:t>
            </a:r>
          </a:p>
          <a:p>
            <a:r>
              <a:rPr lang="en" altLang="zh-TW" dirty="0"/>
              <a:t>Next Sentence Prediction </a:t>
            </a:r>
            <a:r>
              <a:rPr lang="zh-TW" altLang="en-US" dirty="0"/>
              <a:t>用于判断两个句子是否是连在一起的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158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33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 err="1"/>
              <a:t>bert</a:t>
            </a:r>
            <a:r>
              <a:rPr lang="en" altLang="zh-TW" dirty="0"/>
              <a:t> </a:t>
            </a:r>
            <a:r>
              <a:rPr lang="zh-TW" altLang="en-US" dirty="0"/>
              <a:t>是使用 </a:t>
            </a:r>
            <a:r>
              <a:rPr lang="en" altLang="zh-TW" dirty="0"/>
              <a:t>Self-supervised Learning </a:t>
            </a:r>
            <a:r>
              <a:rPr lang="zh-TW" altLang="en-US" dirty="0"/>
              <a:t>方法训练出来的，具体来说有两种方法</a:t>
            </a:r>
          </a:p>
          <a:p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" altLang="zh-TW" dirty="0"/>
              <a:t>Masking Input</a:t>
            </a:r>
          </a:p>
          <a:p>
            <a:r>
              <a:rPr lang="en" altLang="zh-TW" dirty="0"/>
              <a:t>2</a:t>
            </a:r>
            <a:r>
              <a:rPr lang="zh-TW" altLang="en" dirty="0"/>
              <a:t>、</a:t>
            </a:r>
            <a:r>
              <a:rPr lang="en" altLang="zh-TW" dirty="0"/>
              <a:t>Next Sentence Prediction</a:t>
            </a:r>
          </a:p>
          <a:p>
            <a:endParaRPr lang="en" altLang="zh-TW" dirty="0"/>
          </a:p>
          <a:p>
            <a:r>
              <a:rPr lang="zh-TW" altLang="en-US" dirty="0"/>
              <a:t>其中 </a:t>
            </a:r>
            <a:r>
              <a:rPr lang="en" altLang="zh-TW" dirty="0"/>
              <a:t>Masking Input </a:t>
            </a:r>
            <a:r>
              <a:rPr lang="zh-TW" altLang="en-US" dirty="0"/>
              <a:t>相当于做填空题</a:t>
            </a:r>
          </a:p>
          <a:p>
            <a:r>
              <a:rPr lang="en" altLang="zh-TW" dirty="0"/>
              <a:t>Next Sentence Prediction </a:t>
            </a:r>
            <a:r>
              <a:rPr lang="zh-TW" altLang="en-US" dirty="0"/>
              <a:t>用于判断两个句子是否是连在一起的</a:t>
            </a:r>
          </a:p>
          <a:p>
            <a:endParaRPr lang="zh-TW" altLang="en-US" dirty="0"/>
          </a:p>
          <a:p>
            <a:r>
              <a:rPr lang="en-US" altLang="zh-TW" dirty="0"/>
              <a:t>[</a:t>
            </a:r>
            <a:r>
              <a:rPr lang="en" altLang="zh-TW" dirty="0"/>
              <a:t>CLS] stands for classification.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75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 err="1"/>
              <a:t>bert</a:t>
            </a:r>
            <a:r>
              <a:rPr lang="en" altLang="zh-TW" dirty="0"/>
              <a:t> </a:t>
            </a:r>
            <a:r>
              <a:rPr lang="zh-TW" altLang="en-US" dirty="0"/>
              <a:t>模型训练出来以后到底该有什么用了，到底该怎么用了</a:t>
            </a:r>
          </a:p>
          <a:p>
            <a:r>
              <a:rPr lang="en" altLang="zh-TW" dirty="0"/>
              <a:t>Downstream Tasks : the task you really want to solve </a:t>
            </a:r>
            <a:r>
              <a:rPr lang="zh-TW" altLang="en-US" dirty="0"/>
              <a:t>下游任务：你真正想要解决的任务</a:t>
            </a:r>
          </a:p>
          <a:p>
            <a:r>
              <a:rPr lang="en" altLang="zh-TW" dirty="0"/>
              <a:t>Better than directly using </a:t>
            </a:r>
            <a:r>
              <a:rPr lang="en" altLang="zh-TW" dirty="0" err="1"/>
              <a:t>labeld</a:t>
            </a:r>
            <a:r>
              <a:rPr lang="en" altLang="zh-TW" dirty="0"/>
              <a:t> data </a:t>
            </a:r>
            <a:r>
              <a:rPr lang="zh-TW" altLang="en-US" dirty="0"/>
              <a:t>比直接使用标记数据更好</a:t>
            </a:r>
          </a:p>
          <a:p>
            <a:endParaRPr lang="zh-TW" altLang="en-US" dirty="0"/>
          </a:p>
          <a:p>
            <a:r>
              <a:rPr lang="en" altLang="zh-TW" dirty="0" err="1"/>
              <a:t>bert</a:t>
            </a:r>
            <a:r>
              <a:rPr lang="en" altLang="zh-TW" dirty="0"/>
              <a:t> </a:t>
            </a:r>
            <a:r>
              <a:rPr lang="zh-TW" altLang="en-US" dirty="0"/>
              <a:t>做下游任务就是说，</a:t>
            </a:r>
            <a:r>
              <a:rPr lang="en" altLang="zh-TW" dirty="0" err="1"/>
              <a:t>bert</a:t>
            </a:r>
            <a:r>
              <a:rPr lang="en" altLang="zh-TW" dirty="0"/>
              <a:t> </a:t>
            </a:r>
            <a:r>
              <a:rPr lang="zh-TW" altLang="en-US" dirty="0"/>
              <a:t>本身会做填空题了，有了做填空题的能力</a:t>
            </a:r>
          </a:p>
          <a:p>
            <a:r>
              <a:rPr lang="zh-TW" altLang="en-US" dirty="0"/>
              <a:t>再进行微调之后就可以做各种各样的任务了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EAE66-936D-4470-80B1-DDFD50749D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69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21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43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001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064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38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341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268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036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8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809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509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949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16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242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443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7529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074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232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152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98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2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90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58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379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58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0931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3764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222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5928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9211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645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14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0272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8089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5004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192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7615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16210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57051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26889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27434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77460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460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9116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8855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01800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37268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99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08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82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62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85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A92D-EFA1-4032-932E-C6A05ABEA760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FAABF-97BE-4ECB-B136-E0120BE82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9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98493-5D76-44F0-B8CA-7922F7BC7FBA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1A455-6C75-41F4-A0DF-B292ACE1C0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85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 kern="0">
                <a:solidFill>
                  <a:srgbClr val="595959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39737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54AAA-8AC3-4971-BF33-5B524AE03A3C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D78FF-708A-40C9-81BD-3756317ADA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95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09251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0.png"/><Relationship Id="rId3" Type="http://schemas.openxmlformats.org/officeDocument/2006/relationships/image" Target="../media/image29.png"/><Relationship Id="rId7" Type="http://schemas.openxmlformats.org/officeDocument/2006/relationships/image" Target="../media/image281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71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leemeng.tw/attack_on_bert_transfer_learning_in_nlp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alktotransformer.com/" TargetMode="Externa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3prl/s3pr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7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rgbClr val="373A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7F805CE3-5760-470E-BE09-CA4FD7B46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485" y="4277356"/>
            <a:ext cx="7475220" cy="1560320"/>
          </a:xfrm>
        </p:spPr>
        <p:txBody>
          <a:bodyPr>
            <a:normAutofit fontScale="90000"/>
          </a:bodyPr>
          <a:lstStyle/>
          <a:p>
            <a:r>
              <a:rPr lang="en-US" altLang="zh-TW" sz="5400" dirty="0"/>
              <a:t>Self-Supervised </a:t>
            </a:r>
            <a:br>
              <a:rPr lang="en-US" altLang="zh-TW" sz="5400" dirty="0"/>
            </a:br>
            <a:r>
              <a:rPr lang="en-US" altLang="zh-TW" sz="5400" dirty="0"/>
              <a:t>Learning</a:t>
            </a:r>
            <a:endParaRPr lang="zh-TW" altLang="en-US" sz="5000" dirty="0">
              <a:solidFill>
                <a:srgbClr val="373A7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F0D0B9-3048-4EB4-895D-B693A8309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147" y="5890929"/>
            <a:ext cx="6575895" cy="440822"/>
          </a:xfrm>
        </p:spPr>
        <p:txBody>
          <a:bodyPr>
            <a:noAutofit/>
          </a:bodyPr>
          <a:lstStyle/>
          <a:p>
            <a:r>
              <a:rPr lang="en-US" altLang="zh-TW" sz="2800" dirty="0">
                <a:solidFill>
                  <a:srgbClr val="373A7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Hung-yi Lee </a:t>
            </a:r>
            <a:r>
              <a:rPr lang="zh-TW" altLang="en-US" sz="2800" dirty="0">
                <a:solidFill>
                  <a:srgbClr val="373A7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9308AB-C0BC-4A50-859C-8142760A3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4" b="1"/>
          <a:stretch/>
        </p:blipFill>
        <p:spPr>
          <a:xfrm>
            <a:off x="182880" y="256540"/>
            <a:ext cx="8778240" cy="3764276"/>
          </a:xfrm>
          <a:prstGeom prst="rect">
            <a:avLst/>
          </a:prstGeom>
        </p:spPr>
      </p:pic>
      <p:sp>
        <p:nvSpPr>
          <p:cNvPr id="5" name="AutoShape 2" descr="公共電視- 岩花館">
            <a:extLst>
              <a:ext uri="{FF2B5EF4-FFF2-40B4-BE49-F238E27FC236}">
                <a16:creationId xmlns:a16="http://schemas.microsoft.com/office/drawing/2014/main" id="{8655F7B9-C688-4DA2-8EA9-83F636ED54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2F0A19-D4C3-44E3-ADD0-AED268991243}"/>
              </a:ext>
            </a:extLst>
          </p:cNvPr>
          <p:cNvSpPr txBox="1"/>
          <p:nvPr/>
        </p:nvSpPr>
        <p:spPr>
          <a:xfrm>
            <a:off x="4737734" y="256540"/>
            <a:ext cx="419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https://www.sesameworkshop.org/what-we-do/sesame-streets-50th-anniversary</a:t>
            </a:r>
          </a:p>
        </p:txBody>
      </p:sp>
    </p:spTree>
    <p:extLst>
      <p:ext uri="{BB962C8B-B14F-4D97-AF65-F5344CB8AC3E}">
        <p14:creationId xmlns:p14="http://schemas.microsoft.com/office/powerpoint/2010/main" val="210145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BA0903B-AAC4-4A8B-A5D8-D7B531DE92BA}"/>
              </a:ext>
            </a:extLst>
          </p:cNvPr>
          <p:cNvSpPr/>
          <p:nvPr/>
        </p:nvSpPr>
        <p:spPr>
          <a:xfrm>
            <a:off x="209063" y="101084"/>
            <a:ext cx="4340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Self-supervised Learning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1BD861-1F20-4AC5-945B-7492D904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925" y="4204718"/>
            <a:ext cx="6143468" cy="233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A21E5D4-B5A7-4622-9AA0-9115453BB0E8}"/>
              </a:ext>
            </a:extLst>
          </p:cNvPr>
          <p:cNvSpPr txBox="1"/>
          <p:nvPr/>
        </p:nvSpPr>
        <p:spPr>
          <a:xfrm>
            <a:off x="459318" y="1086208"/>
            <a:ext cx="180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Supervised </a:t>
            </a:r>
            <a:endParaRPr kumimoji="0" lang="zh-TW" altLang="en-US" sz="24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EEBE483-6D82-438F-A155-BD933A094671}"/>
                  </a:ext>
                </a:extLst>
              </p:cNvPr>
              <p:cNvSpPr txBox="1"/>
              <p:nvPr/>
            </p:nvSpPr>
            <p:spPr>
              <a:xfrm>
                <a:off x="1943032" y="342064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EEBE483-6D82-438F-A155-BD933A094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32" y="3420648"/>
                <a:ext cx="241733" cy="369332"/>
              </a:xfrm>
              <a:prstGeom prst="rect">
                <a:avLst/>
              </a:prstGeom>
              <a:blipFill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F36E1E8-7556-4015-A0C3-2C1DC43105C9}"/>
                  </a:ext>
                </a:extLst>
              </p:cNvPr>
              <p:cNvSpPr txBox="1"/>
              <p:nvPr/>
            </p:nvSpPr>
            <p:spPr>
              <a:xfrm>
                <a:off x="1927321" y="169533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F36E1E8-7556-4015-A0C3-2C1DC431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321" y="169533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D2382B5-21BC-4A80-902B-1C7AA83F4321}"/>
              </a:ext>
            </a:extLst>
          </p:cNvPr>
          <p:cNvCxnSpPr>
            <a:cxnSpLocks/>
          </p:cNvCxnSpPr>
          <p:nvPr/>
        </p:nvCxnSpPr>
        <p:spPr>
          <a:xfrm flipV="1">
            <a:off x="2050175" y="3160777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F4F2A7-EC1D-4FBD-B5E9-CD17E7E5E483}"/>
              </a:ext>
            </a:extLst>
          </p:cNvPr>
          <p:cNvSpPr txBox="1"/>
          <p:nvPr/>
        </p:nvSpPr>
        <p:spPr>
          <a:xfrm>
            <a:off x="3286784" y="2132181"/>
            <a:ext cx="783563" cy="47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label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A6CA434A-39DE-4A83-B02C-FE66415F0E10}"/>
              </a:ext>
            </a:extLst>
          </p:cNvPr>
          <p:cNvSpPr/>
          <p:nvPr/>
        </p:nvSpPr>
        <p:spPr>
          <a:xfrm>
            <a:off x="1329945" y="2383429"/>
            <a:ext cx="1402359" cy="766317"/>
          </a:xfrm>
          <a:prstGeom prst="roundRect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Picture 4" descr="Document Management System Software | OpenKM">
            <a:extLst>
              <a:ext uri="{FF2B5EF4-FFF2-40B4-BE49-F238E27FC236}">
                <a16:creationId xmlns:a16="http://schemas.microsoft.com/office/drawing/2014/main" id="{40172201-9858-4248-A685-03E288DD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696" y="3135010"/>
            <a:ext cx="702652" cy="72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B887854-450B-4CDB-BC04-181A1676D0F7}"/>
              </a:ext>
            </a:extLst>
          </p:cNvPr>
          <p:cNvCxnSpPr>
            <a:cxnSpLocks/>
          </p:cNvCxnSpPr>
          <p:nvPr/>
        </p:nvCxnSpPr>
        <p:spPr>
          <a:xfrm flipV="1">
            <a:off x="2050175" y="2062453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6CC2ACA-69A2-47D7-A057-47A340E400A4}"/>
              </a:ext>
            </a:extLst>
          </p:cNvPr>
          <p:cNvCxnSpPr>
            <a:cxnSpLocks/>
          </p:cNvCxnSpPr>
          <p:nvPr/>
        </p:nvCxnSpPr>
        <p:spPr>
          <a:xfrm flipH="1" flipV="1">
            <a:off x="2236418" y="3625690"/>
            <a:ext cx="112162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9602F59-45A5-478A-B67F-1495CF6AFEBC}"/>
                  </a:ext>
                </a:extLst>
              </p:cNvPr>
              <p:cNvSpPr txBox="1"/>
              <p:nvPr/>
            </p:nvSpPr>
            <p:spPr>
              <a:xfrm>
                <a:off x="3533582" y="1725163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9602F59-45A5-478A-B67F-1495CF6AF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82" y="1725163"/>
                <a:ext cx="245708" cy="369332"/>
              </a:xfrm>
              <a:prstGeom prst="rect">
                <a:avLst/>
              </a:prstGeom>
              <a:blipFill>
                <a:blip r:embed="rId6"/>
                <a:stretch>
                  <a:fillRect l="-30000" t="-16393" r="-775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8B8031C-D480-4E49-9F06-FA88BB98E2E0}"/>
              </a:ext>
            </a:extLst>
          </p:cNvPr>
          <p:cNvCxnSpPr>
            <a:cxnSpLocks/>
          </p:cNvCxnSpPr>
          <p:nvPr/>
        </p:nvCxnSpPr>
        <p:spPr>
          <a:xfrm flipH="1">
            <a:off x="2236418" y="1925725"/>
            <a:ext cx="113127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C6E8E23-DCBF-4B71-8991-24FCE67E5110}"/>
                  </a:ext>
                </a:extLst>
              </p:cNvPr>
              <p:cNvSpPr txBox="1"/>
              <p:nvPr/>
            </p:nvSpPr>
            <p:spPr>
              <a:xfrm>
                <a:off x="7620910" y="262341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C6E8E23-DCBF-4B71-8991-24FCE67E5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910" y="2623412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3802B1-82D3-4B5F-AC6D-977A006A73F4}"/>
                  </a:ext>
                </a:extLst>
              </p:cNvPr>
              <p:cNvSpPr txBox="1"/>
              <p:nvPr/>
            </p:nvSpPr>
            <p:spPr>
              <a:xfrm>
                <a:off x="5929774" y="3463517"/>
                <a:ext cx="312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3802B1-82D3-4B5F-AC6D-977A006A7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74" y="3463517"/>
                <a:ext cx="312586" cy="369332"/>
              </a:xfrm>
              <a:prstGeom prst="rect">
                <a:avLst/>
              </a:prstGeom>
              <a:blipFill>
                <a:blip r:embed="rId8"/>
                <a:stretch>
                  <a:fillRect l="-27451" t="-1639" r="-27451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768DF4C-7D26-4850-A42C-A7CD0D5603AE}"/>
                  </a:ext>
                </a:extLst>
              </p:cNvPr>
              <p:cNvSpPr txBox="1"/>
              <p:nvPr/>
            </p:nvSpPr>
            <p:spPr>
              <a:xfrm>
                <a:off x="7587125" y="1680357"/>
                <a:ext cx="392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′′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768DF4C-7D26-4850-A42C-A7CD0D56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125" y="1680357"/>
                <a:ext cx="392736" cy="369332"/>
              </a:xfrm>
              <a:prstGeom prst="rect">
                <a:avLst/>
              </a:prstGeom>
              <a:blipFill>
                <a:blip r:embed="rId9"/>
                <a:stretch>
                  <a:fillRect l="-21875" t="-1667" r="-21875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77514A2-3140-4AB5-81F4-D3C39A6F3CB5}"/>
              </a:ext>
            </a:extLst>
          </p:cNvPr>
          <p:cNvCxnSpPr/>
          <p:nvPr/>
        </p:nvCxnSpPr>
        <p:spPr>
          <a:xfrm flipH="1" flipV="1">
            <a:off x="6340557" y="3656249"/>
            <a:ext cx="136055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AB8405F-3848-4CB4-8CD8-A407B50E9A65}"/>
              </a:ext>
            </a:extLst>
          </p:cNvPr>
          <p:cNvCxnSpPr>
            <a:cxnSpLocks/>
          </p:cNvCxnSpPr>
          <p:nvPr/>
        </p:nvCxnSpPr>
        <p:spPr>
          <a:xfrm flipV="1">
            <a:off x="7729482" y="3000766"/>
            <a:ext cx="0" cy="6554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3">
            <a:extLst>
              <a:ext uri="{FF2B5EF4-FFF2-40B4-BE49-F238E27FC236}">
                <a16:creationId xmlns:a16="http://schemas.microsoft.com/office/drawing/2014/main" id="{EEE320B2-3C9C-4A91-99AD-844E93D5F4C1}"/>
              </a:ext>
            </a:extLst>
          </p:cNvPr>
          <p:cNvSpPr/>
          <p:nvPr/>
        </p:nvSpPr>
        <p:spPr>
          <a:xfrm>
            <a:off x="5342977" y="2375851"/>
            <a:ext cx="1402359" cy="76631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0489B55-E509-4D4A-A202-18C7B811399B}"/>
              </a:ext>
            </a:extLst>
          </p:cNvPr>
          <p:cNvSpPr txBox="1"/>
          <p:nvPr/>
        </p:nvSpPr>
        <p:spPr>
          <a:xfrm>
            <a:off x="4193034" y="889375"/>
            <a:ext cx="180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Self-supervised </a:t>
            </a:r>
            <a:endParaRPr kumimoji="0" lang="zh-TW" altLang="en-US" sz="2400" b="0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9" name="Picture 4" descr="Document Management System Software | OpenKM">
            <a:extLst>
              <a:ext uri="{FF2B5EF4-FFF2-40B4-BE49-F238E27FC236}">
                <a16:creationId xmlns:a16="http://schemas.microsoft.com/office/drawing/2014/main" id="{2EE96069-EF18-4F2E-903D-DF3F2F460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775" y="2434335"/>
            <a:ext cx="702652" cy="72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7F594B0-D544-4F68-9E70-BB1C16145563}"/>
              </a:ext>
            </a:extLst>
          </p:cNvPr>
          <p:cNvCxnSpPr>
            <a:cxnSpLocks/>
          </p:cNvCxnSpPr>
          <p:nvPr/>
        </p:nvCxnSpPr>
        <p:spPr>
          <a:xfrm flipH="1">
            <a:off x="6272840" y="1872721"/>
            <a:ext cx="113127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107878D2-85F8-4B93-BA5E-F6A7E19ADD74}"/>
              </a:ext>
            </a:extLst>
          </p:cNvPr>
          <p:cNvCxnSpPr>
            <a:cxnSpLocks/>
          </p:cNvCxnSpPr>
          <p:nvPr/>
        </p:nvCxnSpPr>
        <p:spPr>
          <a:xfrm flipH="1" flipV="1">
            <a:off x="7731590" y="2062453"/>
            <a:ext cx="0" cy="58893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710BD1F2-C427-4720-83DE-ADD632DA8B12}"/>
                  </a:ext>
                </a:extLst>
              </p:cNvPr>
              <p:cNvSpPr txBox="1"/>
              <p:nvPr/>
            </p:nvSpPr>
            <p:spPr>
              <a:xfrm>
                <a:off x="5919852" y="168035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710BD1F2-C427-4720-83DE-ADD632DA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2" y="1680357"/>
                <a:ext cx="245708" cy="369332"/>
              </a:xfrm>
              <a:prstGeom prst="rect">
                <a:avLst/>
              </a:prstGeom>
              <a:blipFill>
                <a:blip r:embed="rId10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987CC72-7011-496B-8345-FB1C48BD339D}"/>
              </a:ext>
            </a:extLst>
          </p:cNvPr>
          <p:cNvCxnSpPr>
            <a:cxnSpLocks/>
          </p:cNvCxnSpPr>
          <p:nvPr/>
        </p:nvCxnSpPr>
        <p:spPr>
          <a:xfrm flipV="1">
            <a:off x="6042706" y="3145795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980BDAA6-6DC6-4409-8AB1-0C884E7FA120}"/>
              </a:ext>
            </a:extLst>
          </p:cNvPr>
          <p:cNvCxnSpPr>
            <a:cxnSpLocks/>
          </p:cNvCxnSpPr>
          <p:nvPr/>
        </p:nvCxnSpPr>
        <p:spPr>
          <a:xfrm flipV="1">
            <a:off x="6042706" y="2047471"/>
            <a:ext cx="0" cy="320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18E2992-B4CF-4BEA-B96E-3E4F95E4813D}"/>
              </a:ext>
            </a:extLst>
          </p:cNvPr>
          <p:cNvCxnSpPr>
            <a:cxnSpLocks/>
          </p:cNvCxnSpPr>
          <p:nvPr/>
        </p:nvCxnSpPr>
        <p:spPr>
          <a:xfrm>
            <a:off x="1753365" y="5151120"/>
            <a:ext cx="586754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7E37120-276B-448C-AFAD-D418A4722008}"/>
              </a:ext>
            </a:extLst>
          </p:cNvPr>
          <p:cNvCxnSpPr>
            <a:cxnSpLocks/>
          </p:cNvCxnSpPr>
          <p:nvPr/>
        </p:nvCxnSpPr>
        <p:spPr>
          <a:xfrm>
            <a:off x="1753365" y="5410200"/>
            <a:ext cx="2439669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40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 animBg="1"/>
      <p:bldP spid="16" grpId="0"/>
      <p:bldP spid="18" grpId="0"/>
      <p:bldP spid="19" grpId="0"/>
      <p:bldP spid="20" grpId="0"/>
      <p:bldP spid="27" grpId="0" animBg="1"/>
      <p:bldP spid="28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Masking Input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4045547" y="4315052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A511B26-2E18-420D-9FF7-7580722C89D9}"/>
              </a:ext>
            </a:extLst>
          </p:cNvPr>
          <p:cNvCxnSpPr>
            <a:cxnSpLocks/>
          </p:cNvCxnSpPr>
          <p:nvPr/>
        </p:nvCxnSpPr>
        <p:spPr>
          <a:xfrm flipV="1">
            <a:off x="4466469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030E44D-E8AE-4606-B71B-3D7400B1FCC2}"/>
              </a:ext>
            </a:extLst>
          </p:cNvPr>
          <p:cNvCxnSpPr>
            <a:cxnSpLocks/>
          </p:cNvCxnSpPr>
          <p:nvPr/>
        </p:nvCxnSpPr>
        <p:spPr>
          <a:xfrm flipV="1">
            <a:off x="5520686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7056EA2-61C9-4EF3-A0B4-19F2A1399667}"/>
              </a:ext>
            </a:extLst>
          </p:cNvPr>
          <p:cNvCxnSpPr>
            <a:cxnSpLocks/>
          </p:cNvCxnSpPr>
          <p:nvPr/>
        </p:nvCxnSpPr>
        <p:spPr>
          <a:xfrm flipV="1">
            <a:off x="6541271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V="1">
            <a:off x="7595487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89BADAD-E4F8-42B9-B595-33C3160624F0}"/>
              </a:ext>
            </a:extLst>
          </p:cNvPr>
          <p:cNvCxnSpPr>
            <a:cxnSpLocks/>
          </p:cNvCxnSpPr>
          <p:nvPr/>
        </p:nvCxnSpPr>
        <p:spPr>
          <a:xfrm flipV="1">
            <a:off x="445154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A71131B-C794-49F2-A5A8-30CFDCE2EF38}"/>
              </a:ext>
            </a:extLst>
          </p:cNvPr>
          <p:cNvCxnSpPr>
            <a:cxnSpLocks/>
          </p:cNvCxnSpPr>
          <p:nvPr/>
        </p:nvCxnSpPr>
        <p:spPr>
          <a:xfrm flipV="1">
            <a:off x="5520686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4175D07-58FC-4153-B0BE-AC27D02CAB4A}"/>
              </a:ext>
            </a:extLst>
          </p:cNvPr>
          <p:cNvCxnSpPr>
            <a:cxnSpLocks/>
          </p:cNvCxnSpPr>
          <p:nvPr/>
        </p:nvCxnSpPr>
        <p:spPr>
          <a:xfrm flipV="1">
            <a:off x="654307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18A6AA-A360-4AED-BD40-7478B3F96743}"/>
              </a:ext>
            </a:extLst>
          </p:cNvPr>
          <p:cNvCxnSpPr>
            <a:cxnSpLocks/>
          </p:cNvCxnSpPr>
          <p:nvPr/>
        </p:nvCxnSpPr>
        <p:spPr>
          <a:xfrm flipV="1">
            <a:off x="7595487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8E0F88E-2BCB-48DF-9DA2-1591BADF55B6}"/>
              </a:ext>
            </a:extLst>
          </p:cNvPr>
          <p:cNvSpPr/>
          <p:nvPr/>
        </p:nvSpPr>
        <p:spPr>
          <a:xfrm rot="5400000">
            <a:off x="4181547" y="3551461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DA040F-2DE1-4BBB-87A0-5FE9A05BB172}"/>
              </a:ext>
            </a:extLst>
          </p:cNvPr>
          <p:cNvSpPr/>
          <p:nvPr/>
        </p:nvSpPr>
        <p:spPr>
          <a:xfrm rot="5400000">
            <a:off x="5250685" y="3570807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2B09EC7-20A0-45CD-BC2C-34438A6C8288}"/>
              </a:ext>
            </a:extLst>
          </p:cNvPr>
          <p:cNvSpPr/>
          <p:nvPr/>
        </p:nvSpPr>
        <p:spPr>
          <a:xfrm rot="5400000">
            <a:off x="6279380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23B76B-F394-4C20-901A-E79502F1B7BB}"/>
              </a:ext>
            </a:extLst>
          </p:cNvPr>
          <p:cNvSpPr/>
          <p:nvPr/>
        </p:nvSpPr>
        <p:spPr>
          <a:xfrm rot="5400000">
            <a:off x="7317796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EB2403B-F3A3-4230-AA8D-7607BF6F63EE}"/>
              </a:ext>
            </a:extLst>
          </p:cNvPr>
          <p:cNvCxnSpPr>
            <a:cxnSpLocks/>
          </p:cNvCxnSpPr>
          <p:nvPr/>
        </p:nvCxnSpPr>
        <p:spPr>
          <a:xfrm flipV="1">
            <a:off x="5518370" y="3016655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96018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2116449" y="2285845"/>
            <a:ext cx="1097280" cy="540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2132101" y="3272816"/>
            <a:ext cx="1378635" cy="54096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Random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958958" y="584835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19156" y="2145206"/>
            <a:ext cx="1588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(special token)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96BE19-0AA2-40EC-AB62-D90D933B4D43}"/>
              </a:ext>
            </a:extLst>
          </p:cNvPr>
          <p:cNvSpPr txBox="1"/>
          <p:nvPr/>
        </p:nvSpPr>
        <p:spPr>
          <a:xfrm>
            <a:off x="715449" y="1307369"/>
            <a:ext cx="334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https://arxiv.org/abs/1810.04805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40A5B88-467C-4336-B5AD-846DCBC05293}"/>
              </a:ext>
            </a:extLst>
          </p:cNvPr>
          <p:cNvSpPr txBox="1"/>
          <p:nvPr/>
        </p:nvSpPr>
        <p:spPr>
          <a:xfrm>
            <a:off x="498073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986B010-6CC6-4C1B-916C-7CD45BFC62CC}"/>
              </a:ext>
            </a:extLst>
          </p:cNvPr>
          <p:cNvSpPr txBox="1"/>
          <p:nvPr/>
        </p:nvSpPr>
        <p:spPr>
          <a:xfrm>
            <a:off x="6028573" y="58889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A5ABD87-8150-4EE9-9262-4B0A133FEF6B}"/>
              </a:ext>
            </a:extLst>
          </p:cNvPr>
          <p:cNvSpPr txBox="1"/>
          <p:nvPr/>
        </p:nvSpPr>
        <p:spPr>
          <a:xfrm>
            <a:off x="7105185" y="591281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AB5375-6A16-463C-BD19-5A62E6BF61A5}"/>
              </a:ext>
            </a:extLst>
          </p:cNvPr>
          <p:cNvSpPr txBox="1"/>
          <p:nvPr/>
        </p:nvSpPr>
        <p:spPr>
          <a:xfrm>
            <a:off x="1713419" y="4446869"/>
            <a:ext cx="224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Transformer </a:t>
            </a:r>
          </a:p>
          <a:p>
            <a:pPr algn="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3A7DDD-506F-40E7-B94A-3B0A68B44BC2}"/>
              </a:ext>
            </a:extLst>
          </p:cNvPr>
          <p:cNvSpPr/>
          <p:nvPr/>
        </p:nvSpPr>
        <p:spPr>
          <a:xfrm>
            <a:off x="4921010" y="2227659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graphicFrame>
        <p:nvGraphicFramePr>
          <p:cNvPr id="59" name="表格 52">
            <a:extLst>
              <a:ext uri="{FF2B5EF4-FFF2-40B4-BE49-F238E27FC236}">
                <a16:creationId xmlns:a16="http://schemas.microsoft.com/office/drawing/2014/main" id="{A4E86AF5-980E-451F-9F3A-480DD63F8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094988"/>
              </p:ext>
            </p:extLst>
          </p:nvPr>
        </p:nvGraphicFramePr>
        <p:xfrm>
          <a:off x="6355530" y="594768"/>
          <a:ext cx="2112672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0.7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1821FC4D-E3C0-41A3-B7D9-FEBFA81AD7D0}"/>
              </a:ext>
            </a:extLst>
          </p:cNvPr>
          <p:cNvCxnSpPr>
            <a:cxnSpLocks/>
          </p:cNvCxnSpPr>
          <p:nvPr/>
        </p:nvCxnSpPr>
        <p:spPr>
          <a:xfrm flipV="1">
            <a:off x="5648296" y="1370807"/>
            <a:ext cx="70723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DEF7B2A-4D7B-40ED-AB84-8589DF09486C}"/>
              </a:ext>
            </a:extLst>
          </p:cNvPr>
          <p:cNvSpPr txBox="1"/>
          <p:nvPr/>
        </p:nvSpPr>
        <p:spPr>
          <a:xfrm>
            <a:off x="6433858" y="2477743"/>
            <a:ext cx="211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(all characters)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C4C4D33-36DC-4F2F-BA32-36043C74604A}"/>
              </a:ext>
            </a:extLst>
          </p:cNvPr>
          <p:cNvSpPr/>
          <p:nvPr/>
        </p:nvSpPr>
        <p:spPr>
          <a:xfrm rot="5400000">
            <a:off x="5042600" y="1263339"/>
            <a:ext cx="911520" cy="1732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586D3B2-56C0-4459-80AD-BBA26B6C0025}"/>
              </a:ext>
            </a:extLst>
          </p:cNvPr>
          <p:cNvCxnSpPr>
            <a:cxnSpLocks/>
          </p:cNvCxnSpPr>
          <p:nvPr/>
        </p:nvCxnSpPr>
        <p:spPr>
          <a:xfrm flipV="1">
            <a:off x="5509316" y="1850563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56">
            <a:extLst>
              <a:ext uri="{FF2B5EF4-FFF2-40B4-BE49-F238E27FC236}">
                <a16:creationId xmlns:a16="http://schemas.microsoft.com/office/drawing/2014/main" id="{AD89B714-2ACC-4A0F-8B5B-D9AAD160C96E}"/>
              </a:ext>
            </a:extLst>
          </p:cNvPr>
          <p:cNvSpPr/>
          <p:nvPr/>
        </p:nvSpPr>
        <p:spPr>
          <a:xfrm>
            <a:off x="385078" y="229051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820EDC1-38EB-4178-B007-6454F1FB9742}"/>
              </a:ext>
            </a:extLst>
          </p:cNvPr>
          <p:cNvSpPr txBox="1"/>
          <p:nvPr/>
        </p:nvSpPr>
        <p:spPr>
          <a:xfrm>
            <a:off x="1379994" y="226105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69" name="圓角矩形 56">
            <a:extLst>
              <a:ext uri="{FF2B5EF4-FFF2-40B4-BE49-F238E27FC236}">
                <a16:creationId xmlns:a16="http://schemas.microsoft.com/office/drawing/2014/main" id="{9B9E9BB3-5A87-4067-BF93-6B72259B2102}"/>
              </a:ext>
            </a:extLst>
          </p:cNvPr>
          <p:cNvSpPr/>
          <p:nvPr/>
        </p:nvSpPr>
        <p:spPr>
          <a:xfrm>
            <a:off x="385078" y="327590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46E7428-3B6B-44BE-8E56-21C8394D4FFD}"/>
              </a:ext>
            </a:extLst>
          </p:cNvPr>
          <p:cNvSpPr txBox="1"/>
          <p:nvPr/>
        </p:nvSpPr>
        <p:spPr>
          <a:xfrm>
            <a:off x="1379994" y="324644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B25786C-9249-4001-8AD0-62F554473923}"/>
              </a:ext>
            </a:extLst>
          </p:cNvPr>
          <p:cNvSpPr txBox="1"/>
          <p:nvPr/>
        </p:nvSpPr>
        <p:spPr>
          <a:xfrm>
            <a:off x="1258105" y="2738705"/>
            <a:ext cx="109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B95A8F8-1661-490B-AA8D-DAE20B8BB562}"/>
              </a:ext>
            </a:extLst>
          </p:cNvPr>
          <p:cNvSpPr txBox="1"/>
          <p:nvPr/>
        </p:nvSpPr>
        <p:spPr>
          <a:xfrm>
            <a:off x="900079" y="5550631"/>
            <a:ext cx="291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Randomly masking some tokens</a:t>
            </a:r>
            <a:endParaRPr lang="zh-TW" altLang="en-US" sz="28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7C49D53-32C6-4276-B29F-8AEABBD9B9E9}"/>
              </a:ext>
            </a:extLst>
          </p:cNvPr>
          <p:cNvSpPr txBox="1"/>
          <p:nvPr/>
        </p:nvSpPr>
        <p:spPr>
          <a:xfrm>
            <a:off x="1847488" y="3813784"/>
            <a:ext cx="206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一、天、大、小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A725167-D968-4EB7-9AE8-A1BA979BE44E}"/>
              </a:ext>
            </a:extLst>
          </p:cNvPr>
          <p:cNvSpPr txBox="1"/>
          <p:nvPr/>
        </p:nvSpPr>
        <p:spPr>
          <a:xfrm>
            <a:off x="4198156" y="1748874"/>
            <a:ext cx="130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326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3" grpId="0" animBg="1"/>
      <p:bldP spid="24" grpId="0" animBg="1"/>
      <p:bldP spid="25" grpId="0" animBg="1"/>
      <p:bldP spid="43" grpId="0"/>
      <p:bldP spid="48" grpId="0" animBg="1"/>
      <p:bldP spid="55" grpId="0" animBg="1"/>
      <p:bldP spid="57" grpId="0" animBg="1"/>
      <p:bldP spid="3" grpId="0"/>
      <p:bldP spid="38" grpId="0"/>
      <p:bldP spid="39" grpId="0"/>
      <p:bldP spid="40" grpId="0"/>
      <p:bldP spid="12" grpId="0"/>
      <p:bldP spid="17" grpId="0" animBg="1"/>
      <p:bldP spid="64" grpId="0"/>
      <p:bldP spid="66" grpId="0" animBg="1"/>
      <p:bldP spid="68" grpId="0" animBg="1"/>
      <p:bldP spid="30" grpId="0"/>
      <p:bldP spid="69" grpId="0" animBg="1"/>
      <p:bldP spid="70" grpId="0"/>
      <p:bldP spid="31" grpId="0"/>
      <p:bldP spid="32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Masking Input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4045547" y="4315052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A511B26-2E18-420D-9FF7-7580722C89D9}"/>
              </a:ext>
            </a:extLst>
          </p:cNvPr>
          <p:cNvCxnSpPr>
            <a:cxnSpLocks/>
          </p:cNvCxnSpPr>
          <p:nvPr/>
        </p:nvCxnSpPr>
        <p:spPr>
          <a:xfrm flipV="1">
            <a:off x="4466469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030E44D-E8AE-4606-B71B-3D7400B1FCC2}"/>
              </a:ext>
            </a:extLst>
          </p:cNvPr>
          <p:cNvCxnSpPr>
            <a:cxnSpLocks/>
          </p:cNvCxnSpPr>
          <p:nvPr/>
        </p:nvCxnSpPr>
        <p:spPr>
          <a:xfrm flipV="1">
            <a:off x="5520686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7056EA2-61C9-4EF3-A0B4-19F2A1399667}"/>
              </a:ext>
            </a:extLst>
          </p:cNvPr>
          <p:cNvCxnSpPr>
            <a:cxnSpLocks/>
          </p:cNvCxnSpPr>
          <p:nvPr/>
        </p:nvCxnSpPr>
        <p:spPr>
          <a:xfrm flipV="1">
            <a:off x="6541271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V="1">
            <a:off x="7595487" y="551487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89BADAD-E4F8-42B9-B595-33C3160624F0}"/>
              </a:ext>
            </a:extLst>
          </p:cNvPr>
          <p:cNvCxnSpPr>
            <a:cxnSpLocks/>
          </p:cNvCxnSpPr>
          <p:nvPr/>
        </p:nvCxnSpPr>
        <p:spPr>
          <a:xfrm flipV="1">
            <a:off x="445154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A71131B-C794-49F2-A5A8-30CFDCE2EF38}"/>
              </a:ext>
            </a:extLst>
          </p:cNvPr>
          <p:cNvCxnSpPr>
            <a:cxnSpLocks/>
          </p:cNvCxnSpPr>
          <p:nvPr/>
        </p:nvCxnSpPr>
        <p:spPr>
          <a:xfrm flipV="1">
            <a:off x="5520686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4175D07-58FC-4153-B0BE-AC27D02CAB4A}"/>
              </a:ext>
            </a:extLst>
          </p:cNvPr>
          <p:cNvCxnSpPr>
            <a:cxnSpLocks/>
          </p:cNvCxnSpPr>
          <p:nvPr/>
        </p:nvCxnSpPr>
        <p:spPr>
          <a:xfrm flipV="1">
            <a:off x="6543078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18A6AA-A360-4AED-BD40-7478B3F96743}"/>
              </a:ext>
            </a:extLst>
          </p:cNvPr>
          <p:cNvCxnSpPr>
            <a:cxnSpLocks/>
          </p:cNvCxnSpPr>
          <p:nvPr/>
        </p:nvCxnSpPr>
        <p:spPr>
          <a:xfrm flipV="1">
            <a:off x="7595487" y="39635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8E0F88E-2BCB-48DF-9DA2-1591BADF55B6}"/>
              </a:ext>
            </a:extLst>
          </p:cNvPr>
          <p:cNvSpPr/>
          <p:nvPr/>
        </p:nvSpPr>
        <p:spPr>
          <a:xfrm rot="5400000">
            <a:off x="4181547" y="3551461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DA040F-2DE1-4BBB-87A0-5FE9A05BB172}"/>
              </a:ext>
            </a:extLst>
          </p:cNvPr>
          <p:cNvSpPr/>
          <p:nvPr/>
        </p:nvSpPr>
        <p:spPr>
          <a:xfrm rot="5400000">
            <a:off x="5250685" y="3570807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2B09EC7-20A0-45CD-BC2C-34438A6C8288}"/>
              </a:ext>
            </a:extLst>
          </p:cNvPr>
          <p:cNvSpPr/>
          <p:nvPr/>
        </p:nvSpPr>
        <p:spPr>
          <a:xfrm rot="5400000">
            <a:off x="6279380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23B76B-F394-4C20-901A-E79502F1B7BB}"/>
              </a:ext>
            </a:extLst>
          </p:cNvPr>
          <p:cNvSpPr/>
          <p:nvPr/>
        </p:nvSpPr>
        <p:spPr>
          <a:xfrm rot="5400000">
            <a:off x="7317796" y="3585195"/>
            <a:ext cx="540000" cy="1952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EB2403B-F3A3-4230-AA8D-7607BF6F63EE}"/>
              </a:ext>
            </a:extLst>
          </p:cNvPr>
          <p:cNvCxnSpPr>
            <a:cxnSpLocks/>
          </p:cNvCxnSpPr>
          <p:nvPr/>
        </p:nvCxnSpPr>
        <p:spPr>
          <a:xfrm flipV="1">
            <a:off x="5518370" y="3016655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96018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2116449" y="2285845"/>
            <a:ext cx="1097280" cy="540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2132101" y="3272816"/>
            <a:ext cx="1378635" cy="54096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Random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958958" y="584835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19156" y="2145206"/>
            <a:ext cx="1588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(special token)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96BE19-0AA2-40EC-AB62-D90D933B4D43}"/>
              </a:ext>
            </a:extLst>
          </p:cNvPr>
          <p:cNvSpPr txBox="1"/>
          <p:nvPr/>
        </p:nvSpPr>
        <p:spPr>
          <a:xfrm>
            <a:off x="715449" y="1307369"/>
            <a:ext cx="334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https://arxiv.org/abs/1810.04805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40A5B88-467C-4336-B5AD-846DCBC05293}"/>
              </a:ext>
            </a:extLst>
          </p:cNvPr>
          <p:cNvSpPr txBox="1"/>
          <p:nvPr/>
        </p:nvSpPr>
        <p:spPr>
          <a:xfrm>
            <a:off x="4980734" y="590063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986B010-6CC6-4C1B-916C-7CD45BFC62CC}"/>
              </a:ext>
            </a:extLst>
          </p:cNvPr>
          <p:cNvSpPr txBox="1"/>
          <p:nvPr/>
        </p:nvSpPr>
        <p:spPr>
          <a:xfrm>
            <a:off x="6028573" y="58889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A5ABD87-8150-4EE9-9262-4B0A133FEF6B}"/>
              </a:ext>
            </a:extLst>
          </p:cNvPr>
          <p:cNvSpPr txBox="1"/>
          <p:nvPr/>
        </p:nvSpPr>
        <p:spPr>
          <a:xfrm>
            <a:off x="7105185" y="591281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AB5375-6A16-463C-BD19-5A62E6BF61A5}"/>
              </a:ext>
            </a:extLst>
          </p:cNvPr>
          <p:cNvSpPr txBox="1"/>
          <p:nvPr/>
        </p:nvSpPr>
        <p:spPr>
          <a:xfrm>
            <a:off x="1713419" y="4446869"/>
            <a:ext cx="2246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Transformer </a:t>
            </a:r>
          </a:p>
          <a:p>
            <a:pPr algn="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3A7DDD-506F-40E7-B94A-3B0A68B44BC2}"/>
              </a:ext>
            </a:extLst>
          </p:cNvPr>
          <p:cNvSpPr/>
          <p:nvPr/>
        </p:nvSpPr>
        <p:spPr>
          <a:xfrm>
            <a:off x="4921010" y="2227659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C4C4D33-36DC-4F2F-BA32-36043C74604A}"/>
              </a:ext>
            </a:extLst>
          </p:cNvPr>
          <p:cNvSpPr/>
          <p:nvPr/>
        </p:nvSpPr>
        <p:spPr>
          <a:xfrm rot="5400000">
            <a:off x="5042600" y="1263339"/>
            <a:ext cx="911520" cy="1732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586D3B2-56C0-4459-80AD-BBA26B6C0025}"/>
              </a:ext>
            </a:extLst>
          </p:cNvPr>
          <p:cNvCxnSpPr>
            <a:cxnSpLocks/>
          </p:cNvCxnSpPr>
          <p:nvPr/>
        </p:nvCxnSpPr>
        <p:spPr>
          <a:xfrm flipV="1">
            <a:off x="5509316" y="1850563"/>
            <a:ext cx="0" cy="377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56">
            <a:extLst>
              <a:ext uri="{FF2B5EF4-FFF2-40B4-BE49-F238E27FC236}">
                <a16:creationId xmlns:a16="http://schemas.microsoft.com/office/drawing/2014/main" id="{AD89B714-2ACC-4A0F-8B5B-D9AAD160C96E}"/>
              </a:ext>
            </a:extLst>
          </p:cNvPr>
          <p:cNvSpPr/>
          <p:nvPr/>
        </p:nvSpPr>
        <p:spPr>
          <a:xfrm>
            <a:off x="385078" y="229051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820EDC1-38EB-4178-B007-6454F1FB9742}"/>
              </a:ext>
            </a:extLst>
          </p:cNvPr>
          <p:cNvSpPr txBox="1"/>
          <p:nvPr/>
        </p:nvSpPr>
        <p:spPr>
          <a:xfrm>
            <a:off x="1379994" y="226105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69" name="圓角矩形 56">
            <a:extLst>
              <a:ext uri="{FF2B5EF4-FFF2-40B4-BE49-F238E27FC236}">
                <a16:creationId xmlns:a16="http://schemas.microsoft.com/office/drawing/2014/main" id="{9B9E9BB3-5A87-4067-BF93-6B72259B2102}"/>
              </a:ext>
            </a:extLst>
          </p:cNvPr>
          <p:cNvSpPr/>
          <p:nvPr/>
        </p:nvSpPr>
        <p:spPr>
          <a:xfrm>
            <a:off x="385078" y="3275904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46E7428-3B6B-44BE-8E56-21C8394D4FFD}"/>
              </a:ext>
            </a:extLst>
          </p:cNvPr>
          <p:cNvSpPr txBox="1"/>
          <p:nvPr/>
        </p:nvSpPr>
        <p:spPr>
          <a:xfrm>
            <a:off x="1379994" y="3246441"/>
            <a:ext cx="86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B25786C-9249-4001-8AD0-62F554473923}"/>
              </a:ext>
            </a:extLst>
          </p:cNvPr>
          <p:cNvSpPr txBox="1"/>
          <p:nvPr/>
        </p:nvSpPr>
        <p:spPr>
          <a:xfrm>
            <a:off x="1258105" y="2738705"/>
            <a:ext cx="109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B95A8F8-1661-490B-AA8D-DAE20B8BB562}"/>
              </a:ext>
            </a:extLst>
          </p:cNvPr>
          <p:cNvSpPr txBox="1"/>
          <p:nvPr/>
        </p:nvSpPr>
        <p:spPr>
          <a:xfrm>
            <a:off x="900079" y="5550631"/>
            <a:ext cx="2910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Randomly masking some tokens</a:t>
            </a:r>
            <a:endParaRPr lang="zh-TW" altLang="en-US" sz="28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7C49D53-32C6-4276-B29F-8AEABBD9B9E9}"/>
              </a:ext>
            </a:extLst>
          </p:cNvPr>
          <p:cNvSpPr txBox="1"/>
          <p:nvPr/>
        </p:nvSpPr>
        <p:spPr>
          <a:xfrm>
            <a:off x="1847488" y="3813784"/>
            <a:ext cx="206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一、天、大、小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A725167-D968-4EB7-9AE8-A1BA979BE44E}"/>
              </a:ext>
            </a:extLst>
          </p:cNvPr>
          <p:cNvSpPr txBox="1"/>
          <p:nvPr/>
        </p:nvSpPr>
        <p:spPr>
          <a:xfrm>
            <a:off x="4198156" y="1748874"/>
            <a:ext cx="130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534B8FE-5989-40C4-8490-8B0B005663FB}"/>
              </a:ext>
            </a:extLst>
          </p:cNvPr>
          <p:cNvGrpSpPr/>
          <p:nvPr/>
        </p:nvGrpSpPr>
        <p:grpSpPr>
          <a:xfrm>
            <a:off x="7686990" y="901302"/>
            <a:ext cx="188851" cy="911520"/>
            <a:chOff x="6293449" y="916142"/>
            <a:chExt cx="188851" cy="91152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992849E-4A01-4892-91DD-DD982FE3ED08}"/>
                </a:ext>
              </a:extLst>
            </p:cNvPr>
            <p:cNvSpPr/>
            <p:nvPr/>
          </p:nvSpPr>
          <p:spPr>
            <a:xfrm rot="5400000">
              <a:off x="5924339" y="1285252"/>
              <a:ext cx="911520" cy="1732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34071781-0E11-4085-8FA0-61BDB6543719}"/>
                </a:ext>
              </a:extLst>
            </p:cNvPr>
            <p:cNvSpPr/>
            <p:nvPr/>
          </p:nvSpPr>
          <p:spPr>
            <a:xfrm>
              <a:off x="6302300" y="121736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FAFEE61-3710-46F6-8AA2-9559CD3B8A6C}"/>
              </a:ext>
            </a:extLst>
          </p:cNvPr>
          <p:cNvSpPr txBox="1"/>
          <p:nvPr/>
        </p:nvSpPr>
        <p:spPr>
          <a:xfrm>
            <a:off x="7270584" y="1882663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000A270-FF8B-403A-9660-3A5AD8BBADC0}"/>
              </a:ext>
            </a:extLst>
          </p:cNvPr>
          <p:cNvSpPr txBox="1"/>
          <p:nvPr/>
        </p:nvSpPr>
        <p:spPr>
          <a:xfrm>
            <a:off x="7160499" y="0"/>
            <a:ext cx="122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Ground truth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7723B003-28CA-4834-BD43-0B7E4D84F9BF}"/>
              </a:ext>
            </a:extLst>
          </p:cNvPr>
          <p:cNvCxnSpPr>
            <a:cxnSpLocks/>
          </p:cNvCxnSpPr>
          <p:nvPr/>
        </p:nvCxnSpPr>
        <p:spPr>
          <a:xfrm flipH="1">
            <a:off x="5602525" y="1357062"/>
            <a:ext cx="20687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288B515-342C-4033-BBC9-03C28390DBE4}"/>
              </a:ext>
            </a:extLst>
          </p:cNvPr>
          <p:cNvSpPr txBox="1"/>
          <p:nvPr/>
        </p:nvSpPr>
        <p:spPr>
          <a:xfrm>
            <a:off x="5638874" y="1367639"/>
            <a:ext cx="2041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minimize cross entropy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95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43ED-46F7-450C-8160-65F78427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 Sentence Prediction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16D981A-929A-4C94-A420-18F7BC894E99}"/>
              </a:ext>
            </a:extLst>
          </p:cNvPr>
          <p:cNvSpPr/>
          <p:nvPr/>
        </p:nvSpPr>
        <p:spPr>
          <a:xfrm>
            <a:off x="1251769" y="4368577"/>
            <a:ext cx="5132439" cy="107246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CD9C3B4-5077-41C8-8134-E60DC79ABA5E}"/>
              </a:ext>
            </a:extLst>
          </p:cNvPr>
          <p:cNvCxnSpPr>
            <a:cxnSpLocks/>
          </p:cNvCxnSpPr>
          <p:nvPr/>
        </p:nvCxnSpPr>
        <p:spPr>
          <a:xfrm flipV="1">
            <a:off x="2345439" y="548775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C6BAFD7-939A-405E-A96F-1EAADCEAB0BB}"/>
              </a:ext>
            </a:extLst>
          </p:cNvPr>
          <p:cNvCxnSpPr>
            <a:cxnSpLocks/>
          </p:cNvCxnSpPr>
          <p:nvPr/>
        </p:nvCxnSpPr>
        <p:spPr>
          <a:xfrm flipV="1">
            <a:off x="3056954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F4642F-2072-4587-92C7-0D17767545BD}"/>
              </a:ext>
            </a:extLst>
          </p:cNvPr>
          <p:cNvSpPr txBox="1"/>
          <p:nvPr/>
        </p:nvSpPr>
        <p:spPr>
          <a:xfrm>
            <a:off x="3274010" y="5770773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[SEP]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271C3CF-64B7-47C1-B321-CCF1E660A45B}"/>
              </a:ext>
            </a:extLst>
          </p:cNvPr>
          <p:cNvCxnSpPr>
            <a:cxnSpLocks/>
          </p:cNvCxnSpPr>
          <p:nvPr/>
        </p:nvCxnSpPr>
        <p:spPr>
          <a:xfrm flipV="1">
            <a:off x="3790119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80BC783-E586-4A21-BC9B-71E17E007279}"/>
              </a:ext>
            </a:extLst>
          </p:cNvPr>
          <p:cNvCxnSpPr>
            <a:cxnSpLocks/>
          </p:cNvCxnSpPr>
          <p:nvPr/>
        </p:nvCxnSpPr>
        <p:spPr>
          <a:xfrm flipV="1">
            <a:off x="1640734" y="40170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E02DAEF-0084-4990-B0E1-752AA81FA58D}"/>
              </a:ext>
            </a:extLst>
          </p:cNvPr>
          <p:cNvSpPr txBox="1"/>
          <p:nvPr/>
        </p:nvSpPr>
        <p:spPr>
          <a:xfrm>
            <a:off x="2689091" y="2286761"/>
            <a:ext cx="122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Yes/No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5275B6B-89EF-4E63-8CB3-E447D1615764}"/>
              </a:ext>
            </a:extLst>
          </p:cNvPr>
          <p:cNvCxnSpPr>
            <a:cxnSpLocks/>
          </p:cNvCxnSpPr>
          <p:nvPr/>
        </p:nvCxnSpPr>
        <p:spPr>
          <a:xfrm flipV="1">
            <a:off x="1640735" y="547336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386E1F-5961-4688-BB60-33F1FF69B079}"/>
              </a:ext>
            </a:extLst>
          </p:cNvPr>
          <p:cNvSpPr txBox="1"/>
          <p:nvPr/>
        </p:nvSpPr>
        <p:spPr>
          <a:xfrm>
            <a:off x="1116627" y="573192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16FDA9D-6017-4E5C-BE54-C25DE2692F2E}"/>
              </a:ext>
            </a:extLst>
          </p:cNvPr>
          <p:cNvCxnSpPr>
            <a:cxnSpLocks/>
          </p:cNvCxnSpPr>
          <p:nvPr/>
        </p:nvCxnSpPr>
        <p:spPr>
          <a:xfrm flipV="1">
            <a:off x="4603724" y="547984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A1DC72B-1D27-483C-BC11-024FC2C74DD3}"/>
              </a:ext>
            </a:extLst>
          </p:cNvPr>
          <p:cNvCxnSpPr>
            <a:cxnSpLocks/>
          </p:cNvCxnSpPr>
          <p:nvPr/>
        </p:nvCxnSpPr>
        <p:spPr>
          <a:xfrm flipV="1">
            <a:off x="5315239" y="546545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7F5BA0D-341B-4513-8381-56D0596DC8E2}"/>
              </a:ext>
            </a:extLst>
          </p:cNvPr>
          <p:cNvCxnSpPr>
            <a:cxnSpLocks/>
          </p:cNvCxnSpPr>
          <p:nvPr/>
        </p:nvCxnSpPr>
        <p:spPr>
          <a:xfrm flipV="1">
            <a:off x="6048404" y="546545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4D1963F-E46F-432A-A1E6-B07C4B08B166}"/>
              </a:ext>
            </a:extLst>
          </p:cNvPr>
          <p:cNvSpPr/>
          <p:nvPr/>
        </p:nvSpPr>
        <p:spPr>
          <a:xfrm>
            <a:off x="1545413" y="3343264"/>
            <a:ext cx="197621" cy="6166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996A9BA-2DC8-45C8-AC5C-C29C1530FD20}"/>
              </a:ext>
            </a:extLst>
          </p:cNvPr>
          <p:cNvCxnSpPr>
            <a:cxnSpLocks/>
          </p:cNvCxnSpPr>
          <p:nvPr/>
        </p:nvCxnSpPr>
        <p:spPr>
          <a:xfrm flipH="1" flipV="1">
            <a:off x="1646634" y="2961193"/>
            <a:ext cx="0" cy="336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B18C65B-BC1A-4706-9731-B8BC73E4CA45}"/>
              </a:ext>
            </a:extLst>
          </p:cNvPr>
          <p:cNvCxnSpPr/>
          <p:nvPr/>
        </p:nvCxnSpPr>
        <p:spPr>
          <a:xfrm>
            <a:off x="2265187" y="2536452"/>
            <a:ext cx="4620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B0B5A75-1017-43B8-9FCA-B3E26B667CCC}"/>
              </a:ext>
            </a:extLst>
          </p:cNvPr>
          <p:cNvSpPr/>
          <p:nvPr/>
        </p:nvSpPr>
        <p:spPr>
          <a:xfrm>
            <a:off x="1035206" y="2131464"/>
            <a:ext cx="1194719" cy="7718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E972DC4-451C-4BD4-BBB4-B4758BCE9EF0}"/>
              </a:ext>
            </a:extLst>
          </p:cNvPr>
          <p:cNvSpPr/>
          <p:nvPr/>
        </p:nvSpPr>
        <p:spPr>
          <a:xfrm>
            <a:off x="4284840" y="2034267"/>
            <a:ext cx="45353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Robustly optimized BERT approach 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RoBERTa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CC5025CC-EA64-40A9-BC6B-63C6914F4ACB}"/>
              </a:ext>
            </a:extLst>
          </p:cNvPr>
          <p:cNvGrpSpPr/>
          <p:nvPr/>
        </p:nvGrpSpPr>
        <p:grpSpPr>
          <a:xfrm>
            <a:off x="1866900" y="5754945"/>
            <a:ext cx="1770000" cy="915415"/>
            <a:chOff x="1866900" y="5754945"/>
            <a:chExt cx="1770000" cy="915415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43DD848-4953-4E4D-BBBB-4010B70F94DF}"/>
                </a:ext>
              </a:extLst>
            </p:cNvPr>
            <p:cNvSpPr/>
            <p:nvPr/>
          </p:nvSpPr>
          <p:spPr>
            <a:xfrm>
              <a:off x="2096802" y="5778365"/>
              <a:ext cx="124215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8F32C58-1F68-45F5-B7FB-EF8F47097FFB}"/>
                </a:ext>
              </a:extLst>
            </p:cNvPr>
            <p:cNvSpPr txBox="1"/>
            <p:nvPr/>
          </p:nvSpPr>
          <p:spPr>
            <a:xfrm>
              <a:off x="1866900" y="5754945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877B164-2C35-4433-B4AB-392EDBAC085F}"/>
                </a:ext>
              </a:extLst>
            </p:cNvPr>
            <p:cNvSpPr txBox="1"/>
            <p:nvPr/>
          </p:nvSpPr>
          <p:spPr>
            <a:xfrm>
              <a:off x="2588685" y="5762859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9327A520-E708-46E6-8533-EF30DAF46297}"/>
                </a:ext>
              </a:extLst>
            </p:cNvPr>
            <p:cNvSpPr txBox="1"/>
            <p:nvPr/>
          </p:nvSpPr>
          <p:spPr>
            <a:xfrm>
              <a:off x="1904150" y="6208695"/>
              <a:ext cx="1646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Sentence 1</a:t>
              </a:r>
              <a:endParaRPr lang="zh-TW" altLang="en-US" sz="2400" dirty="0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E5258E30-28EB-4AAC-955E-A99096923768}"/>
              </a:ext>
            </a:extLst>
          </p:cNvPr>
          <p:cNvGrpSpPr/>
          <p:nvPr/>
        </p:nvGrpSpPr>
        <p:grpSpPr>
          <a:xfrm>
            <a:off x="4125185" y="5747030"/>
            <a:ext cx="2480738" cy="920109"/>
            <a:chOff x="4125185" y="5747030"/>
            <a:chExt cx="2480738" cy="92010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D1E13B5-2640-4D57-9B14-DFDF238F1C00}"/>
                </a:ext>
              </a:extLst>
            </p:cNvPr>
            <p:cNvSpPr/>
            <p:nvPr/>
          </p:nvSpPr>
          <p:spPr>
            <a:xfrm>
              <a:off x="4318932" y="5820329"/>
              <a:ext cx="2065275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113517C-C4A0-4CFA-995C-480EE3EEC2CC}"/>
                </a:ext>
              </a:extLst>
            </p:cNvPr>
            <p:cNvSpPr txBox="1"/>
            <p:nvPr/>
          </p:nvSpPr>
          <p:spPr>
            <a:xfrm>
              <a:off x="4125185" y="5747031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67771F3-C076-4F2A-89DE-4DBF0C59A65D}"/>
                </a:ext>
              </a:extLst>
            </p:cNvPr>
            <p:cNvSpPr txBox="1"/>
            <p:nvPr/>
          </p:nvSpPr>
          <p:spPr>
            <a:xfrm>
              <a:off x="4846970" y="5754945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C4B3939-DE93-4C66-957D-AA32BE78D1C2}"/>
                </a:ext>
              </a:extLst>
            </p:cNvPr>
            <p:cNvSpPr txBox="1"/>
            <p:nvPr/>
          </p:nvSpPr>
          <p:spPr>
            <a:xfrm>
              <a:off x="5557708" y="5747030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9A092E0-2C1F-4E56-A47B-E45F26DEB0DB}"/>
                </a:ext>
              </a:extLst>
            </p:cNvPr>
            <p:cNvSpPr txBox="1"/>
            <p:nvPr/>
          </p:nvSpPr>
          <p:spPr>
            <a:xfrm>
              <a:off x="4489977" y="6205474"/>
              <a:ext cx="1646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Sentence 2</a:t>
              </a:r>
              <a:endParaRPr lang="zh-TW" altLang="en-US" sz="2400" dirty="0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4ABFD1A-FAB0-4BFB-8CCE-3F6C71487CEA}"/>
              </a:ext>
            </a:extLst>
          </p:cNvPr>
          <p:cNvSpPr txBox="1"/>
          <p:nvPr/>
        </p:nvSpPr>
        <p:spPr>
          <a:xfrm>
            <a:off x="3925196" y="1537572"/>
            <a:ext cx="48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This approach is not helpful.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0E68EF4-2F36-41A4-BA3B-11203C1E8934}"/>
              </a:ext>
            </a:extLst>
          </p:cNvPr>
          <p:cNvSpPr txBox="1"/>
          <p:nvPr/>
        </p:nvSpPr>
        <p:spPr>
          <a:xfrm>
            <a:off x="5704685" y="24642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https://arxiv.org/abs/1907.11692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DCFFA2B-460F-4CB9-B415-B22190408FEC}"/>
              </a:ext>
            </a:extLst>
          </p:cNvPr>
          <p:cNvSpPr txBox="1"/>
          <p:nvPr/>
        </p:nvSpPr>
        <p:spPr>
          <a:xfrm>
            <a:off x="3925196" y="2943461"/>
            <a:ext cx="452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Sentence order prediction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6EA2E35-3193-49EC-953D-18E7F2EADB05}"/>
              </a:ext>
            </a:extLst>
          </p:cNvPr>
          <p:cNvSpPr txBox="1"/>
          <p:nvPr/>
        </p:nvSpPr>
        <p:spPr>
          <a:xfrm>
            <a:off x="4327254" y="3380750"/>
            <a:ext cx="3043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Used in ALBERT </a:t>
            </a:r>
            <a:endParaRPr lang="zh-TW" altLang="en-US" sz="2400" dirty="0"/>
          </a:p>
        </p:txBody>
      </p:sp>
      <p:pic>
        <p:nvPicPr>
          <p:cNvPr id="39" name="Picture 6" descr="Albert Einstein - Wikimedia Commons">
            <a:extLst>
              <a:ext uri="{FF2B5EF4-FFF2-40B4-BE49-F238E27FC236}">
                <a16:creationId xmlns:a16="http://schemas.microsoft.com/office/drawing/2014/main" id="{16E8E47C-74E0-40D0-B5CD-5DF3458B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084" y="3500617"/>
            <a:ext cx="1007066" cy="13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ECD2F324-F049-4521-8F60-4A467346B379}"/>
              </a:ext>
            </a:extLst>
          </p:cNvPr>
          <p:cNvSpPr txBox="1"/>
          <p:nvPr/>
        </p:nvSpPr>
        <p:spPr>
          <a:xfrm>
            <a:off x="4333000" y="3770951"/>
            <a:ext cx="3385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https://arxiv.org/abs/1909.11942</a:t>
            </a:r>
          </a:p>
        </p:txBody>
      </p:sp>
    </p:spTree>
    <p:extLst>
      <p:ext uri="{BB962C8B-B14F-4D97-AF65-F5344CB8AC3E}">
        <p14:creationId xmlns:p14="http://schemas.microsoft.com/office/powerpoint/2010/main" val="124613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  <p:bldP spid="15" grpId="0"/>
      <p:bldP spid="22" grpId="0" animBg="1"/>
      <p:bldP spid="26" grpId="0" animBg="1"/>
      <p:bldP spid="30" grpId="0"/>
      <p:bldP spid="33" grpId="0"/>
      <p:bldP spid="35" grpId="0"/>
      <p:bldP spid="36" grpId="0"/>
      <p:bldP spid="38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ady to use and easily changeable documents">
            <a:extLst>
              <a:ext uri="{FF2B5EF4-FFF2-40B4-BE49-F238E27FC236}">
                <a16:creationId xmlns:a16="http://schemas.microsoft.com/office/drawing/2014/main" id="{46EA51F3-281A-48E0-B703-51846E8A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7" y="564049"/>
            <a:ext cx="2609478" cy="260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A81E761-79F6-4A00-BE34-4CFF0425BC2C}"/>
              </a:ext>
            </a:extLst>
          </p:cNvPr>
          <p:cNvSpPr txBox="1"/>
          <p:nvPr/>
        </p:nvSpPr>
        <p:spPr>
          <a:xfrm>
            <a:off x="5000811" y="2198770"/>
            <a:ext cx="394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Masked token prediction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Next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sentence prediction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3">
            <a:extLst>
              <a:ext uri="{FF2B5EF4-FFF2-40B4-BE49-F238E27FC236}">
                <a16:creationId xmlns:a16="http://schemas.microsoft.com/office/drawing/2014/main" id="{C7E2579D-1C7B-4B8C-9B36-29F310D04DEF}"/>
              </a:ext>
            </a:extLst>
          </p:cNvPr>
          <p:cNvSpPr/>
          <p:nvPr/>
        </p:nvSpPr>
        <p:spPr>
          <a:xfrm>
            <a:off x="5965036" y="1122747"/>
            <a:ext cx="1750327" cy="100241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7305F6-8875-4D88-AF38-E5B3460F1689}"/>
              </a:ext>
            </a:extLst>
          </p:cNvPr>
          <p:cNvSpPr txBox="1"/>
          <p:nvPr/>
        </p:nvSpPr>
        <p:spPr>
          <a:xfrm>
            <a:off x="2262058" y="1812339"/>
            <a:ext cx="268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Self-supervised Learning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519FFAB-33C0-4944-B39F-04036148501C}"/>
              </a:ext>
            </a:extLst>
          </p:cNvPr>
          <p:cNvCxnSpPr/>
          <p:nvPr/>
        </p:nvCxnSpPr>
        <p:spPr>
          <a:xfrm>
            <a:off x="2556510" y="1702245"/>
            <a:ext cx="2209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36">
            <a:extLst>
              <a:ext uri="{FF2B5EF4-FFF2-40B4-BE49-F238E27FC236}">
                <a16:creationId xmlns:a16="http://schemas.microsoft.com/office/drawing/2014/main" id="{27CCA244-EB4E-4474-B80D-18465330D92A}"/>
              </a:ext>
            </a:extLst>
          </p:cNvPr>
          <p:cNvSpPr/>
          <p:nvPr/>
        </p:nvSpPr>
        <p:spPr>
          <a:xfrm>
            <a:off x="4834627" y="682340"/>
            <a:ext cx="3948242" cy="248859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: 圓角 3">
            <a:extLst>
              <a:ext uri="{FF2B5EF4-FFF2-40B4-BE49-F238E27FC236}">
                <a16:creationId xmlns:a16="http://schemas.microsoft.com/office/drawing/2014/main" id="{E768685D-F23D-4686-AC12-E1B117F0B56E}"/>
              </a:ext>
            </a:extLst>
          </p:cNvPr>
          <p:cNvSpPr/>
          <p:nvPr/>
        </p:nvSpPr>
        <p:spPr>
          <a:xfrm>
            <a:off x="1444044" y="4336601"/>
            <a:ext cx="1750327" cy="1002412"/>
          </a:xfrm>
          <a:prstGeom prst="roundRect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 for Task 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DCFFD58-1E6C-4395-9A83-C1F967309A51}"/>
              </a:ext>
            </a:extLst>
          </p:cNvPr>
          <p:cNvSpPr txBox="1"/>
          <p:nvPr/>
        </p:nvSpPr>
        <p:spPr>
          <a:xfrm>
            <a:off x="497815" y="5689936"/>
            <a:ext cx="332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Downstream Tasks </a:t>
            </a:r>
            <a:endParaRPr kumimoji="0" lang="zh-TW" altLang="en-US" sz="2800" b="0" i="1" u="sng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3">
            <a:extLst>
              <a:ext uri="{FF2B5EF4-FFF2-40B4-BE49-F238E27FC236}">
                <a16:creationId xmlns:a16="http://schemas.microsoft.com/office/drawing/2014/main" id="{186B2CDC-D5D0-48E3-9777-5C4C4976B47F}"/>
              </a:ext>
            </a:extLst>
          </p:cNvPr>
          <p:cNvSpPr/>
          <p:nvPr/>
        </p:nvSpPr>
        <p:spPr>
          <a:xfrm>
            <a:off x="4016613" y="4325815"/>
            <a:ext cx="1750327" cy="1002412"/>
          </a:xfrm>
          <a:prstGeom prst="roundRect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 for Task 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: 圓角 3">
            <a:extLst>
              <a:ext uri="{FF2B5EF4-FFF2-40B4-BE49-F238E27FC236}">
                <a16:creationId xmlns:a16="http://schemas.microsoft.com/office/drawing/2014/main" id="{B1DF7962-10DB-460B-8998-6B2F11CF00B0}"/>
              </a:ext>
            </a:extLst>
          </p:cNvPr>
          <p:cNvSpPr/>
          <p:nvPr/>
        </p:nvSpPr>
        <p:spPr>
          <a:xfrm>
            <a:off x="6589182" y="4325815"/>
            <a:ext cx="1750327" cy="1002412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 for Task 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64771D9-7B70-4663-92B2-E58A451310AE}"/>
              </a:ext>
            </a:extLst>
          </p:cNvPr>
          <p:cNvCxnSpPr>
            <a:cxnSpLocks/>
          </p:cNvCxnSpPr>
          <p:nvPr/>
        </p:nvCxnSpPr>
        <p:spPr>
          <a:xfrm flipV="1">
            <a:off x="2319207" y="3689923"/>
            <a:ext cx="5128260" cy="1257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476B360-0B83-4C89-B4E3-3335AEF078D9}"/>
              </a:ext>
            </a:extLst>
          </p:cNvPr>
          <p:cNvSpPr txBox="1"/>
          <p:nvPr/>
        </p:nvSpPr>
        <p:spPr>
          <a:xfrm>
            <a:off x="3990915" y="5735253"/>
            <a:ext cx="46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The tasks we care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We have a little bit labeled data.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E7F5309-EC7B-4FCE-BE29-38182A008312}"/>
              </a:ext>
            </a:extLst>
          </p:cNvPr>
          <p:cNvCxnSpPr>
            <a:cxnSpLocks/>
          </p:cNvCxnSpPr>
          <p:nvPr/>
        </p:nvCxnSpPr>
        <p:spPr>
          <a:xfrm>
            <a:off x="2319207" y="3702495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95C6405-53B0-4652-8A4D-FF876C094064}"/>
              </a:ext>
            </a:extLst>
          </p:cNvPr>
          <p:cNvCxnSpPr>
            <a:cxnSpLocks/>
          </p:cNvCxnSpPr>
          <p:nvPr/>
        </p:nvCxnSpPr>
        <p:spPr>
          <a:xfrm>
            <a:off x="4951917" y="3702495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E78F465-7726-4870-BEB0-A8C88A99027B}"/>
              </a:ext>
            </a:extLst>
          </p:cNvPr>
          <p:cNvCxnSpPr>
            <a:cxnSpLocks/>
          </p:cNvCxnSpPr>
          <p:nvPr/>
        </p:nvCxnSpPr>
        <p:spPr>
          <a:xfrm>
            <a:off x="7447467" y="3689923"/>
            <a:ext cx="0" cy="6358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CE312C4-597A-4753-86C8-CD11D8515D1C}"/>
              </a:ext>
            </a:extLst>
          </p:cNvPr>
          <p:cNvCxnSpPr>
            <a:cxnSpLocks/>
          </p:cNvCxnSpPr>
          <p:nvPr/>
        </p:nvCxnSpPr>
        <p:spPr>
          <a:xfrm>
            <a:off x="6840199" y="3170938"/>
            <a:ext cx="0" cy="51898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236F0C3-A4B9-4E74-A3B8-4D9165A51F6F}"/>
              </a:ext>
            </a:extLst>
          </p:cNvPr>
          <p:cNvSpPr txBox="1"/>
          <p:nvPr/>
        </p:nvSpPr>
        <p:spPr>
          <a:xfrm>
            <a:off x="333781" y="3693716"/>
            <a:ext cx="198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Fine-tune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677C67E-96FE-4A50-9362-634048D835F0}"/>
              </a:ext>
            </a:extLst>
          </p:cNvPr>
          <p:cNvSpPr txBox="1"/>
          <p:nvPr/>
        </p:nvSpPr>
        <p:spPr>
          <a:xfrm>
            <a:off x="2593988" y="2603710"/>
            <a:ext cx="198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Pre-train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11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26" grpId="0" animBg="1"/>
      <p:bldP spid="27" grpId="0" animBg="1"/>
      <p:bldP spid="30" grpId="0"/>
      <p:bldP spid="39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GLUE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Corpus of Linguistic Acceptability (</a:t>
            </a:r>
            <a:r>
              <a:rPr lang="en-US" altLang="zh-TW" dirty="0" err="1">
                <a:solidFill>
                  <a:srgbClr val="FF0000"/>
                </a:solidFill>
              </a:rPr>
              <a:t>CoLA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Stanford Sentiment Treebank (SST-2)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Microsoft Research Paraphrase Corpus (MRPC)</a:t>
            </a:r>
          </a:p>
          <a:p>
            <a:r>
              <a:rPr lang="en-US" altLang="zh-TW" dirty="0" err="1">
                <a:solidFill>
                  <a:srgbClr val="00B050"/>
                </a:solidFill>
              </a:rPr>
              <a:t>Quora</a:t>
            </a:r>
            <a:r>
              <a:rPr lang="en-US" altLang="zh-TW" dirty="0">
                <a:solidFill>
                  <a:srgbClr val="00B050"/>
                </a:solidFill>
              </a:rPr>
              <a:t> Question Pairs (QQP)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Semantic Textual Similarity Benchmark (STS-B)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Multi-Genre Natural Language Inference (MNLI)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Question-answering NLI (QNLI)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Recognizing Textual Entailment (RTE) </a:t>
            </a:r>
          </a:p>
          <a:p>
            <a:r>
              <a:rPr lang="en-US" altLang="zh-TW" dirty="0" err="1">
                <a:solidFill>
                  <a:srgbClr val="0000FF"/>
                </a:solidFill>
              </a:rPr>
              <a:t>Winograd</a:t>
            </a:r>
            <a:r>
              <a:rPr lang="en-US" altLang="zh-TW" dirty="0">
                <a:solidFill>
                  <a:srgbClr val="0000FF"/>
                </a:solidFill>
              </a:rPr>
              <a:t> NLI (WNLI) 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60035" y="230190"/>
            <a:ext cx="58839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General Language Understanding Evaluation (GLUE)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93091" y="1061187"/>
            <a:ext cx="291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https://gluebenchmark.com/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5238" y="6176963"/>
            <a:ext cx="8653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GLUE also has Chinese version (https://www.cluebenchmarks.com/)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and its Family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GLUE scores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2" y="2324960"/>
            <a:ext cx="8843736" cy="33526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3984" y="5807631"/>
            <a:ext cx="493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https://arxiv.org/abs/1905.00537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5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6D46617C-EEEE-4B77-9126-1587E6D30D30}"/>
              </a:ext>
            </a:extLst>
          </p:cNvPr>
          <p:cNvSpPr/>
          <p:nvPr/>
        </p:nvSpPr>
        <p:spPr>
          <a:xfrm>
            <a:off x="2293132" y="5599310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93C717-F863-4E29-8AA7-7E8F1287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1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E1D9997-3133-4B9C-8E6E-095472BD2B72}"/>
              </a:ext>
            </a:extLst>
          </p:cNvPr>
          <p:cNvSpPr/>
          <p:nvPr/>
        </p:nvSpPr>
        <p:spPr>
          <a:xfrm>
            <a:off x="1176916" y="4152439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F8796-2B7D-4F80-B1F3-BD7A4F834EC5}"/>
              </a:ext>
            </a:extLst>
          </p:cNvPr>
          <p:cNvSpPr txBox="1"/>
          <p:nvPr/>
        </p:nvSpPr>
        <p:spPr>
          <a:xfrm>
            <a:off x="1065754" y="56120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8F3C641-E704-43C6-95E6-C5B514F0FF04}"/>
              </a:ext>
            </a:extLst>
          </p:cNvPr>
          <p:cNvCxnSpPr>
            <a:cxnSpLocks/>
          </p:cNvCxnSpPr>
          <p:nvPr/>
        </p:nvCxnSpPr>
        <p:spPr>
          <a:xfrm flipV="1">
            <a:off x="1597838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659565-1678-4A7D-B37A-5DCD07092454}"/>
              </a:ext>
            </a:extLst>
          </p:cNvPr>
          <p:cNvSpPr txBox="1"/>
          <p:nvPr/>
        </p:nvSpPr>
        <p:spPr>
          <a:xfrm>
            <a:off x="2103155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30D2F2-2B32-4951-9A81-C28C175EF92A}"/>
              </a:ext>
            </a:extLst>
          </p:cNvPr>
          <p:cNvCxnSpPr>
            <a:cxnSpLocks/>
          </p:cNvCxnSpPr>
          <p:nvPr/>
        </p:nvCxnSpPr>
        <p:spPr>
          <a:xfrm flipV="1">
            <a:off x="2652055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500637-8BDF-4958-ACA2-67C3FC21A745}"/>
              </a:ext>
            </a:extLst>
          </p:cNvPr>
          <p:cNvSpPr txBox="1"/>
          <p:nvPr/>
        </p:nvSpPr>
        <p:spPr>
          <a:xfrm>
            <a:off x="31405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DB23CC-6891-483E-B90A-061C009977F4}"/>
              </a:ext>
            </a:extLst>
          </p:cNvPr>
          <p:cNvCxnSpPr>
            <a:cxnSpLocks/>
          </p:cNvCxnSpPr>
          <p:nvPr/>
        </p:nvCxnSpPr>
        <p:spPr>
          <a:xfrm flipV="1">
            <a:off x="3672640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36C052-F90A-4AD7-AFFA-E7921446E7D3}"/>
              </a:ext>
            </a:extLst>
          </p:cNvPr>
          <p:cNvSpPr txBox="1"/>
          <p:nvPr/>
        </p:nvSpPr>
        <p:spPr>
          <a:xfrm>
            <a:off x="4177956" y="558661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1CB1017-D67C-453C-8BEB-E23B8CB8E4EF}"/>
              </a:ext>
            </a:extLst>
          </p:cNvPr>
          <p:cNvCxnSpPr>
            <a:cxnSpLocks/>
          </p:cNvCxnSpPr>
          <p:nvPr/>
        </p:nvCxnSpPr>
        <p:spPr>
          <a:xfrm flipV="1">
            <a:off x="4726856" y="535226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00FCBD3-A5C0-4CB4-BED3-2C2857AFA228}"/>
              </a:ext>
            </a:extLst>
          </p:cNvPr>
          <p:cNvCxnSpPr>
            <a:cxnSpLocks/>
          </p:cNvCxnSpPr>
          <p:nvPr/>
        </p:nvCxnSpPr>
        <p:spPr>
          <a:xfrm flipV="1">
            <a:off x="1582917" y="38009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459E7F0-ADAE-4D80-9216-8B621FE123E4}"/>
              </a:ext>
            </a:extLst>
          </p:cNvPr>
          <p:cNvSpPr/>
          <p:nvPr/>
        </p:nvSpPr>
        <p:spPr>
          <a:xfrm rot="5400000">
            <a:off x="1398360" y="3458503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6B71F1CD-C5FB-4ED8-BCC8-2FB88018FD16}"/>
              </a:ext>
            </a:extLst>
          </p:cNvPr>
          <p:cNvSpPr/>
          <p:nvPr/>
        </p:nvSpPr>
        <p:spPr>
          <a:xfrm>
            <a:off x="817335" y="2216676"/>
            <a:ext cx="1548424" cy="7791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Linear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FAFFE57-22AC-481F-B103-63DD80DFFACE}"/>
              </a:ext>
            </a:extLst>
          </p:cNvPr>
          <p:cNvCxnSpPr>
            <a:cxnSpLocks/>
          </p:cNvCxnSpPr>
          <p:nvPr/>
        </p:nvCxnSpPr>
        <p:spPr>
          <a:xfrm flipV="1">
            <a:off x="1582917" y="18651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59E594-6F57-47B2-910A-DD0444BB855A}"/>
              </a:ext>
            </a:extLst>
          </p:cNvPr>
          <p:cNvCxnSpPr>
            <a:cxnSpLocks/>
          </p:cNvCxnSpPr>
          <p:nvPr/>
        </p:nvCxnSpPr>
        <p:spPr>
          <a:xfrm flipV="1">
            <a:off x="1582917" y="299583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F604D94-72D1-4D48-A92C-0E771A2E534D}"/>
              </a:ext>
            </a:extLst>
          </p:cNvPr>
          <p:cNvSpPr/>
          <p:nvPr/>
        </p:nvSpPr>
        <p:spPr>
          <a:xfrm>
            <a:off x="1196432" y="1411289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E1579B7-3F39-4F1D-B6D0-CDBB94B0CAD1}"/>
              </a:ext>
            </a:extLst>
          </p:cNvPr>
          <p:cNvSpPr txBox="1"/>
          <p:nvPr/>
        </p:nvSpPr>
        <p:spPr>
          <a:xfrm>
            <a:off x="5760726" y="1376601"/>
            <a:ext cx="244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Input: 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sequence 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output: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021EE1-9C6B-4609-8648-254394AAF352}"/>
              </a:ext>
            </a:extLst>
          </p:cNvPr>
          <p:cNvSpPr txBox="1"/>
          <p:nvPr/>
        </p:nvSpPr>
        <p:spPr>
          <a:xfrm>
            <a:off x="2933444" y="6088106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CD01A66-C6BA-423A-B60D-F23876104339}"/>
              </a:ext>
            </a:extLst>
          </p:cNvPr>
          <p:cNvSpPr txBox="1"/>
          <p:nvPr/>
        </p:nvSpPr>
        <p:spPr>
          <a:xfrm>
            <a:off x="5760725" y="2228671"/>
            <a:ext cx="323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Example: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Sentiment analysis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1833BA5-A5B6-4273-8E33-FF4E0423C4E5}"/>
              </a:ext>
            </a:extLst>
          </p:cNvPr>
          <p:cNvSpPr/>
          <p:nvPr/>
        </p:nvSpPr>
        <p:spPr>
          <a:xfrm>
            <a:off x="2903680" y="2187648"/>
            <a:ext cx="1908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Random initialization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BC6D935-968E-493D-98E8-1D2D4B5FDE1F}"/>
              </a:ext>
            </a:extLst>
          </p:cNvPr>
          <p:cNvSpPr/>
          <p:nvPr/>
        </p:nvSpPr>
        <p:spPr>
          <a:xfrm>
            <a:off x="2081966" y="3425829"/>
            <a:ext cx="2540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Init</a:t>
            </a:r>
            <a:r>
              <a:rPr kumimoji="0" lang="en-US" altLang="zh-TW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 by </a:t>
            </a: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</a:t>
            </a:r>
            <a:r>
              <a:rPr lang="en-US" altLang="zh-TW" sz="2400" b="1" baseline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re-train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1EA3B67-DD66-48DC-B4C5-EC75FA214F01}"/>
              </a:ext>
            </a:extLst>
          </p:cNvPr>
          <p:cNvCxnSpPr/>
          <p:nvPr/>
        </p:nvCxnSpPr>
        <p:spPr>
          <a:xfrm>
            <a:off x="2420475" y="2606256"/>
            <a:ext cx="533144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B7CD2D9-9F88-45A5-9BA9-A33CE19CA632}"/>
              </a:ext>
            </a:extLst>
          </p:cNvPr>
          <p:cNvCxnSpPr>
            <a:cxnSpLocks/>
          </p:cNvCxnSpPr>
          <p:nvPr/>
        </p:nvCxnSpPr>
        <p:spPr>
          <a:xfrm flipV="1">
            <a:off x="3140556" y="3800923"/>
            <a:ext cx="0" cy="71302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大括弧 2">
            <a:extLst>
              <a:ext uri="{FF2B5EF4-FFF2-40B4-BE49-F238E27FC236}">
                <a16:creationId xmlns:a16="http://schemas.microsoft.com/office/drawing/2014/main" id="{31900F38-073C-4F31-A116-61EDAC9B84CC}"/>
              </a:ext>
            </a:extLst>
          </p:cNvPr>
          <p:cNvSpPr/>
          <p:nvPr/>
        </p:nvSpPr>
        <p:spPr>
          <a:xfrm>
            <a:off x="5168797" y="2216676"/>
            <a:ext cx="556120" cy="4169606"/>
          </a:xfrm>
          <a:prstGeom prst="rightBrace">
            <a:avLst>
              <a:gd name="adj1" fmla="val 34153"/>
              <a:gd name="adj2" fmla="val 7749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EC5E422-68D3-436F-A14D-3ED9EC77FDFA}"/>
              </a:ext>
            </a:extLst>
          </p:cNvPr>
          <p:cNvSpPr txBox="1"/>
          <p:nvPr/>
        </p:nvSpPr>
        <p:spPr>
          <a:xfrm>
            <a:off x="5984274" y="5065900"/>
            <a:ext cx="2573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This is the model to be learned.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3193F98-622E-4C54-8161-524A7BF65EBC}"/>
              </a:ext>
            </a:extLst>
          </p:cNvPr>
          <p:cNvGrpSpPr/>
          <p:nvPr/>
        </p:nvGrpSpPr>
        <p:grpSpPr>
          <a:xfrm>
            <a:off x="6786771" y="3215748"/>
            <a:ext cx="2394857" cy="1544598"/>
            <a:chOff x="1330878" y="5118359"/>
            <a:chExt cx="2394857" cy="1544598"/>
          </a:xfrm>
        </p:grpSpPr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A2B25A2-B81E-4C1D-B019-85D2FCF37482}"/>
                </a:ext>
              </a:extLst>
            </p:cNvPr>
            <p:cNvSpPr txBox="1"/>
            <p:nvPr/>
          </p:nvSpPr>
          <p:spPr>
            <a:xfrm>
              <a:off x="1330878" y="5118359"/>
              <a:ext cx="239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this is good</a:t>
              </a:r>
              <a:endParaRPr lang="zh-TW" altLang="en-US" sz="2400" dirty="0"/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61410812-19CF-46E3-A42B-B088998DDE46}"/>
                </a:ext>
              </a:extLst>
            </p:cNvPr>
            <p:cNvCxnSpPr>
              <a:cxnSpLocks/>
            </p:cNvCxnSpPr>
            <p:nvPr/>
          </p:nvCxnSpPr>
          <p:spPr>
            <a:xfrm>
              <a:off x="2092551" y="5556089"/>
              <a:ext cx="0" cy="6289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E050310C-0A33-4526-84FA-386C4620E11E}"/>
                </a:ext>
              </a:extLst>
            </p:cNvPr>
            <p:cNvSpPr txBox="1"/>
            <p:nvPr/>
          </p:nvSpPr>
          <p:spPr>
            <a:xfrm>
              <a:off x="1431423" y="6201292"/>
              <a:ext cx="1322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positive</a:t>
              </a:r>
              <a:endParaRPr lang="zh-TW" altLang="en-US" sz="2400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04AB775-2233-4B8B-A389-31A416A8F22D}"/>
              </a:ext>
            </a:extLst>
          </p:cNvPr>
          <p:cNvSpPr/>
          <p:nvPr/>
        </p:nvSpPr>
        <p:spPr>
          <a:xfrm>
            <a:off x="6646906" y="3215749"/>
            <a:ext cx="1794730" cy="154459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850BD7-C708-43E1-9931-4B2895C64463}"/>
              </a:ext>
            </a:extLst>
          </p:cNvPr>
          <p:cNvSpPr txBox="1"/>
          <p:nvPr/>
        </p:nvSpPr>
        <p:spPr>
          <a:xfrm>
            <a:off x="2597954" y="3106644"/>
            <a:ext cx="33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Better than random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52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" grpId="0"/>
      <p:bldP spid="10" grpId="0"/>
      <p:bldP spid="13" grpId="0"/>
      <p:bldP spid="16" grpId="0"/>
      <p:bldP spid="23" grpId="0" animBg="1"/>
      <p:bldP spid="29" grpId="0" animBg="1"/>
      <p:bldP spid="32" grpId="0"/>
      <p:bldP spid="33" grpId="0"/>
      <p:bldP spid="34" grpId="0"/>
      <p:bldP spid="36" grpId="0"/>
      <p:bldP spid="38" grpId="0"/>
      <p:bldP spid="39" grpId="0"/>
      <p:bldP spid="3" grpId="0" animBg="1"/>
      <p:bldP spid="37" grpId="0"/>
      <p:bldP spid="6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 </a:t>
            </a:r>
            <a:r>
              <a:rPr lang="en-US" altLang="zh-TW" dirty="0" err="1"/>
              <a:t>v.s</a:t>
            </a:r>
            <a:r>
              <a:rPr lang="en-US" altLang="zh-TW" dirty="0"/>
              <a:t>. Random Initialization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228615"/>
            <a:ext cx="6305550" cy="37242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03984" y="6121484"/>
            <a:ext cx="493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https://arxiv.org/abs/1908.05620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3E514E-1C19-4E20-BC82-BB5CD2D05968}"/>
              </a:ext>
            </a:extLst>
          </p:cNvPr>
          <p:cNvSpPr txBox="1"/>
          <p:nvPr/>
        </p:nvSpPr>
        <p:spPr>
          <a:xfrm>
            <a:off x="957943" y="1229024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(fine-tune)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70C552-6111-4580-B444-CB6C6B24A99D}"/>
              </a:ext>
            </a:extLst>
          </p:cNvPr>
          <p:cNvSpPr txBox="1"/>
          <p:nvPr/>
        </p:nvSpPr>
        <p:spPr>
          <a:xfrm>
            <a:off x="4891316" y="1222937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(scratch)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80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专题研讨会Q&amp;A|排污许可证制度研讨会| Nimonik Quality, Safety, Health, Environmental  Compliance">
            <a:extLst>
              <a:ext uri="{FF2B5EF4-FFF2-40B4-BE49-F238E27FC236}">
                <a16:creationId xmlns:a16="http://schemas.microsoft.com/office/drawing/2014/main" id="{428D9D10-9B7B-4C90-BD7B-7A071D44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76" y="2471952"/>
            <a:ext cx="5333156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3386D7-0C74-4A69-B8EC-5B105076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E7D4A-7B99-4F9B-9C7F-3AECE8C25A3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8475"/>
            <a:ext cx="9144000" cy="72414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0274893">
            <a:off x="643020" y="806066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5B9BD5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死臭酸宅本人</a:t>
            </a:r>
          </a:p>
        </p:txBody>
      </p:sp>
      <p:cxnSp>
        <p:nvCxnSpPr>
          <p:cNvPr id="7" name="直線單箭頭接點 6"/>
          <p:cNvCxnSpPr/>
          <p:nvPr/>
        </p:nvCxnSpPr>
        <p:spPr>
          <a:xfrm>
            <a:off x="3141406" y="1690689"/>
            <a:ext cx="870155" cy="82065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4070553" y="2646277"/>
            <a:ext cx="1209368" cy="11906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66556" y="2104676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none" spc="0" normalizeH="0" baseline="0" noProof="0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芝麻街</a:t>
            </a:r>
            <a:endParaRPr kumimoji="0" lang="en-US" altLang="zh-TW" sz="5400" b="1" i="0" u="none" strike="noStrike" kern="1200" cap="none" spc="0" normalizeH="0" baseline="0" noProof="0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5278093" y="2646278"/>
            <a:ext cx="630478" cy="4216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4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6D46617C-EEEE-4B77-9126-1587E6D30D30}"/>
              </a:ext>
            </a:extLst>
          </p:cNvPr>
          <p:cNvSpPr/>
          <p:nvPr/>
        </p:nvSpPr>
        <p:spPr>
          <a:xfrm>
            <a:off x="1826177" y="5651441"/>
            <a:ext cx="28061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93C717-F863-4E29-8AA7-7E8F1287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2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E1D9997-3133-4B9C-8E6E-095472BD2B72}"/>
              </a:ext>
            </a:extLst>
          </p:cNvPr>
          <p:cNvSpPr/>
          <p:nvPr/>
        </p:nvSpPr>
        <p:spPr>
          <a:xfrm>
            <a:off x="709961" y="420457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F8796-2B7D-4F80-B1F3-BD7A4F834EC5}"/>
              </a:ext>
            </a:extLst>
          </p:cNvPr>
          <p:cNvSpPr txBox="1"/>
          <p:nvPr/>
        </p:nvSpPr>
        <p:spPr>
          <a:xfrm>
            <a:off x="598799" y="56641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8F3C641-E704-43C6-95E6-C5B514F0FF04}"/>
              </a:ext>
            </a:extLst>
          </p:cNvPr>
          <p:cNvCxnSpPr>
            <a:cxnSpLocks/>
          </p:cNvCxnSpPr>
          <p:nvPr/>
        </p:nvCxnSpPr>
        <p:spPr>
          <a:xfrm flipV="1">
            <a:off x="1130883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659565-1678-4A7D-B37A-5DCD07092454}"/>
              </a:ext>
            </a:extLst>
          </p:cNvPr>
          <p:cNvSpPr txBox="1"/>
          <p:nvPr/>
        </p:nvSpPr>
        <p:spPr>
          <a:xfrm>
            <a:off x="1636200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30D2F2-2B32-4951-9A81-C28C175EF92A}"/>
              </a:ext>
            </a:extLst>
          </p:cNvPr>
          <p:cNvCxnSpPr>
            <a:cxnSpLocks/>
          </p:cNvCxnSpPr>
          <p:nvPr/>
        </p:nvCxnSpPr>
        <p:spPr>
          <a:xfrm flipV="1">
            <a:off x="2185100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500637-8BDF-4958-ACA2-67C3FC21A745}"/>
              </a:ext>
            </a:extLst>
          </p:cNvPr>
          <p:cNvSpPr txBox="1"/>
          <p:nvPr/>
        </p:nvSpPr>
        <p:spPr>
          <a:xfrm>
            <a:off x="26736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DB23CC-6891-483E-B90A-061C009977F4}"/>
              </a:ext>
            </a:extLst>
          </p:cNvPr>
          <p:cNvCxnSpPr>
            <a:cxnSpLocks/>
          </p:cNvCxnSpPr>
          <p:nvPr/>
        </p:nvCxnSpPr>
        <p:spPr>
          <a:xfrm flipV="1">
            <a:off x="3205685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36C052-F90A-4AD7-AFFA-E7921446E7D3}"/>
              </a:ext>
            </a:extLst>
          </p:cNvPr>
          <p:cNvSpPr txBox="1"/>
          <p:nvPr/>
        </p:nvSpPr>
        <p:spPr>
          <a:xfrm>
            <a:off x="3711001" y="5638741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1CB1017-D67C-453C-8BEB-E23B8CB8E4EF}"/>
              </a:ext>
            </a:extLst>
          </p:cNvPr>
          <p:cNvCxnSpPr>
            <a:cxnSpLocks/>
          </p:cNvCxnSpPr>
          <p:nvPr/>
        </p:nvCxnSpPr>
        <p:spPr>
          <a:xfrm flipV="1">
            <a:off x="4259901" y="540439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4AD70C7-FA7B-4650-9C0E-E5889FA1B1F5}"/>
              </a:ext>
            </a:extLst>
          </p:cNvPr>
          <p:cNvCxnSpPr>
            <a:cxnSpLocks/>
          </p:cNvCxnSpPr>
          <p:nvPr/>
        </p:nvCxnSpPr>
        <p:spPr>
          <a:xfrm flipV="1">
            <a:off x="2185100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365E470-C9D7-4F85-BDEC-7872694F1584}"/>
              </a:ext>
            </a:extLst>
          </p:cNvPr>
          <p:cNvCxnSpPr>
            <a:cxnSpLocks/>
          </p:cNvCxnSpPr>
          <p:nvPr/>
        </p:nvCxnSpPr>
        <p:spPr>
          <a:xfrm flipV="1">
            <a:off x="3207492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0920604-B10A-4875-ADD1-24A7C89A2A50}"/>
              </a:ext>
            </a:extLst>
          </p:cNvPr>
          <p:cNvCxnSpPr>
            <a:cxnSpLocks/>
          </p:cNvCxnSpPr>
          <p:nvPr/>
        </p:nvCxnSpPr>
        <p:spPr>
          <a:xfrm flipV="1">
            <a:off x="4259901" y="38530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4351E929-E776-4A64-AA7F-51B791DF88B0}"/>
              </a:ext>
            </a:extLst>
          </p:cNvPr>
          <p:cNvSpPr/>
          <p:nvPr/>
        </p:nvSpPr>
        <p:spPr>
          <a:xfrm rot="5400000">
            <a:off x="2000543" y="3529980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DB88F8-67BC-404C-9D7F-00977EE9C500}"/>
              </a:ext>
            </a:extLst>
          </p:cNvPr>
          <p:cNvSpPr/>
          <p:nvPr/>
        </p:nvSpPr>
        <p:spPr>
          <a:xfrm rot="5400000">
            <a:off x="3029238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4A30AC-F404-4E36-ACD5-80173A5ED21F}"/>
              </a:ext>
            </a:extLst>
          </p:cNvPr>
          <p:cNvSpPr/>
          <p:nvPr/>
        </p:nvSpPr>
        <p:spPr>
          <a:xfrm rot="5400000">
            <a:off x="4067654" y="354436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9586E4A-26AA-439B-9B9C-40B3F98A1CAA}"/>
              </a:ext>
            </a:extLst>
          </p:cNvPr>
          <p:cNvGrpSpPr/>
          <p:nvPr/>
        </p:nvGrpSpPr>
        <p:grpSpPr>
          <a:xfrm>
            <a:off x="1651845" y="1483551"/>
            <a:ext cx="1057576" cy="1955037"/>
            <a:chOff x="1547832" y="1712151"/>
            <a:chExt cx="1057576" cy="1955037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6B71F1CD-C5FB-4ED8-BCC8-2FB88018FD16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Linear</a:t>
              </a: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DFAFFE57-22AC-481F-B103-63DD80DFF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659E594-6F57-47B2-910A-DD0444BB8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604D94-72D1-4D48-A92C-0E771A2E534D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E1579B7-3F39-4F1D-B6D0-CDBB94B0CAD1}"/>
              </a:ext>
            </a:extLst>
          </p:cNvPr>
          <p:cNvSpPr txBox="1"/>
          <p:nvPr/>
        </p:nvSpPr>
        <p:spPr>
          <a:xfrm>
            <a:off x="5310684" y="1778248"/>
            <a:ext cx="336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Input: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sequence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output: same as 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021EE1-9C6B-4609-8648-254394AAF352}"/>
              </a:ext>
            </a:extLst>
          </p:cNvPr>
          <p:cNvSpPr txBox="1"/>
          <p:nvPr/>
        </p:nvSpPr>
        <p:spPr>
          <a:xfrm>
            <a:off x="2466489" y="6140237"/>
            <a:ext cx="152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52EFE22A-44CC-4B39-BA69-C466A73F90B9}"/>
              </a:ext>
            </a:extLst>
          </p:cNvPr>
          <p:cNvGrpSpPr/>
          <p:nvPr/>
        </p:nvGrpSpPr>
        <p:grpSpPr>
          <a:xfrm>
            <a:off x="2667940" y="1485901"/>
            <a:ext cx="1057576" cy="1955037"/>
            <a:chOff x="1547832" y="1712151"/>
            <a:chExt cx="1057576" cy="1955037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72EF457-3BE5-4850-87AE-54F1D6862526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Linear</a:t>
              </a:r>
            </a:p>
          </p:txBody>
        </p: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BA5E6BDD-9A3F-4615-BFB5-19D08DA5D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FC550BFB-FD99-48DE-AD10-0A8C9E3B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A777AE2-0D8D-4B43-B6B0-4CE7F45C5B0A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54CBF2-769B-4B49-96E6-C1E72D41A7BD}"/>
              </a:ext>
            </a:extLst>
          </p:cNvPr>
          <p:cNvGrpSpPr/>
          <p:nvPr/>
        </p:nvGrpSpPr>
        <p:grpSpPr>
          <a:xfrm>
            <a:off x="3719260" y="1483551"/>
            <a:ext cx="1057576" cy="1955037"/>
            <a:chOff x="1547832" y="1712151"/>
            <a:chExt cx="1057576" cy="1955037"/>
          </a:xfrm>
        </p:grpSpPr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F47F49CD-0A7E-4932-84A0-DA6D403DD61B}"/>
                </a:ext>
              </a:extLst>
            </p:cNvPr>
            <p:cNvSpPr/>
            <p:nvPr/>
          </p:nvSpPr>
          <p:spPr>
            <a:xfrm>
              <a:off x="1547832" y="2525360"/>
              <a:ext cx="1057576" cy="77916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Linear</a:t>
              </a: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A8B63ED4-A7A3-46A6-B2E3-A2294FF0A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303" y="216602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02DE35A7-FE8A-44C8-8A84-3257B03FE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8003" y="331567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9BF2C5C7-4EC0-4B57-B835-CA1C605FD1C2}"/>
                </a:ext>
              </a:extLst>
            </p:cNvPr>
            <p:cNvSpPr/>
            <p:nvPr/>
          </p:nvSpPr>
          <p:spPr>
            <a:xfrm>
              <a:off x="1678818" y="1712151"/>
              <a:ext cx="77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class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3A7B649-D1AF-409C-A6B1-66595E916E0E}"/>
              </a:ext>
            </a:extLst>
          </p:cNvPr>
          <p:cNvGrpSpPr/>
          <p:nvPr/>
        </p:nvGrpSpPr>
        <p:grpSpPr>
          <a:xfrm>
            <a:off x="6130466" y="3853054"/>
            <a:ext cx="2579390" cy="1935930"/>
            <a:chOff x="832410" y="3275943"/>
            <a:chExt cx="2579390" cy="1935930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FA77F888-0D8F-4E74-9B9A-E7A5AAAFDEB8}"/>
                </a:ext>
              </a:extLst>
            </p:cNvPr>
            <p:cNvSpPr txBox="1"/>
            <p:nvPr/>
          </p:nvSpPr>
          <p:spPr>
            <a:xfrm>
              <a:off x="1016943" y="3275943"/>
              <a:ext cx="2394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I  saw  a  saw</a:t>
              </a:r>
              <a:endParaRPr lang="zh-TW" altLang="en-US" sz="2800" dirty="0"/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2DD2AFC3-6A0E-4D6F-83D1-538CFD89221C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00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B90C7B69-0E52-4C3B-863C-4E9C8685D441}"/>
                </a:ext>
              </a:extLst>
            </p:cNvPr>
            <p:cNvCxnSpPr>
              <a:cxnSpLocks/>
            </p:cNvCxnSpPr>
            <p:nvPr/>
          </p:nvCxnSpPr>
          <p:spPr>
            <a:xfrm>
              <a:off x="1654201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69373B27-D283-4B3F-9701-4DE8DA46642A}"/>
                </a:ext>
              </a:extLst>
            </p:cNvPr>
            <p:cNvCxnSpPr>
              <a:cxnSpLocks/>
            </p:cNvCxnSpPr>
            <p:nvPr/>
          </p:nvCxnSpPr>
          <p:spPr>
            <a:xfrm>
              <a:off x="2151078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4885A3FE-D54F-49C8-A1A7-3D9284085976}"/>
                </a:ext>
              </a:extLst>
            </p:cNvPr>
            <p:cNvCxnSpPr>
              <a:cxnSpLocks/>
            </p:cNvCxnSpPr>
            <p:nvPr/>
          </p:nvCxnSpPr>
          <p:spPr>
            <a:xfrm>
              <a:off x="2653087" y="3799163"/>
              <a:ext cx="0" cy="876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D136356B-8E18-4C9A-94D8-5ED1249FBE1C}"/>
                </a:ext>
              </a:extLst>
            </p:cNvPr>
            <p:cNvSpPr txBox="1"/>
            <p:nvPr/>
          </p:nvSpPr>
          <p:spPr>
            <a:xfrm>
              <a:off x="832410" y="4736754"/>
              <a:ext cx="570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CD5FB2C2-8A97-404D-9967-277BC8243B54}"/>
                </a:ext>
              </a:extLst>
            </p:cNvPr>
            <p:cNvSpPr txBox="1"/>
            <p:nvPr/>
          </p:nvSpPr>
          <p:spPr>
            <a:xfrm>
              <a:off x="1369011" y="4736754"/>
              <a:ext cx="570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</a:t>
              </a:r>
              <a:endParaRPr lang="zh-TW" altLang="en-US" sz="2400" dirty="0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D232B883-33E9-455A-8604-E7B18A6345AB}"/>
                </a:ext>
              </a:extLst>
            </p:cNvPr>
            <p:cNvSpPr txBox="1"/>
            <p:nvPr/>
          </p:nvSpPr>
          <p:spPr>
            <a:xfrm>
              <a:off x="1775651" y="4735598"/>
              <a:ext cx="790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DET</a:t>
              </a:r>
              <a:endParaRPr lang="zh-TW" altLang="en-US" sz="2400" dirty="0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9F6A0F1C-9C86-488F-897A-87D6565FAEE1}"/>
                </a:ext>
              </a:extLst>
            </p:cNvPr>
            <p:cNvSpPr txBox="1"/>
            <p:nvPr/>
          </p:nvSpPr>
          <p:spPr>
            <a:xfrm>
              <a:off x="2272213" y="4750208"/>
              <a:ext cx="790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</p:grp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6B80916-476F-477F-86E2-B4E16B1A4566}"/>
              </a:ext>
            </a:extLst>
          </p:cNvPr>
          <p:cNvSpPr txBox="1"/>
          <p:nvPr/>
        </p:nvSpPr>
        <p:spPr>
          <a:xfrm>
            <a:off x="5310684" y="2760447"/>
            <a:ext cx="323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Example: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POS tagging 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BEE2685-DA11-4B86-BB62-9B5A6EB3F8D6}"/>
              </a:ext>
            </a:extLst>
          </p:cNvPr>
          <p:cNvSpPr/>
          <p:nvPr/>
        </p:nvSpPr>
        <p:spPr>
          <a:xfrm>
            <a:off x="6011715" y="3722225"/>
            <a:ext cx="2489081" cy="224314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1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" grpId="0"/>
      <p:bldP spid="10" grpId="0"/>
      <p:bldP spid="13" grpId="0"/>
      <p:bldP spid="16" grpId="0"/>
      <p:bldP spid="24" grpId="0" animBg="1"/>
      <p:bldP spid="25" grpId="0" animBg="1"/>
      <p:bldP spid="26" grpId="0" animBg="1"/>
      <p:bldP spid="33" grpId="0"/>
      <p:bldP spid="34" grpId="0"/>
      <p:bldP spid="50" grpId="0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E3E5A-4F2B-4799-AD3D-DD850AEF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3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37488D5-6648-4F62-831F-A49F15AC400B}"/>
              </a:ext>
            </a:extLst>
          </p:cNvPr>
          <p:cNvSpPr txBox="1"/>
          <p:nvPr/>
        </p:nvSpPr>
        <p:spPr>
          <a:xfrm>
            <a:off x="3943350" y="184911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Input: two sequences</a:t>
            </a:r>
          </a:p>
          <a:p>
            <a:r>
              <a:rPr lang="en-US" altLang="zh-TW" sz="2400" dirty="0"/>
              <a:t>Output:</a:t>
            </a:r>
            <a:r>
              <a:rPr lang="zh-TW" altLang="en-US" sz="2400" dirty="0"/>
              <a:t> </a:t>
            </a:r>
            <a:r>
              <a:rPr lang="en-US" altLang="zh-TW" sz="2400" dirty="0"/>
              <a:t>a class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2CD18-5931-4D3B-9FF9-9C601F8632EF}"/>
              </a:ext>
            </a:extLst>
          </p:cNvPr>
          <p:cNvSpPr/>
          <p:nvPr/>
        </p:nvSpPr>
        <p:spPr>
          <a:xfrm>
            <a:off x="4305149" y="417083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/>
              <a:t>premise: A person on a horse jumps over a broken down airplane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99D7B5-4E8B-4D47-81D2-D794129285E0}"/>
              </a:ext>
            </a:extLst>
          </p:cNvPr>
          <p:cNvSpPr/>
          <p:nvPr/>
        </p:nvSpPr>
        <p:spPr>
          <a:xfrm>
            <a:off x="286657" y="5542376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hypothesis: A person is at a diner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B63FEB-C62C-4CFD-9194-80C73FF1389F}"/>
              </a:ext>
            </a:extLst>
          </p:cNvPr>
          <p:cNvSpPr/>
          <p:nvPr/>
        </p:nvSpPr>
        <p:spPr>
          <a:xfrm>
            <a:off x="4731658" y="5511598"/>
            <a:ext cx="2121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contradiction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43D0D42-E176-4AC7-926B-9B58977FBB09}"/>
              </a:ext>
            </a:extLst>
          </p:cNvPr>
          <p:cNvSpPr/>
          <p:nvPr/>
        </p:nvSpPr>
        <p:spPr>
          <a:xfrm>
            <a:off x="1524196" y="4315799"/>
            <a:ext cx="1597235" cy="7005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Model</a:t>
            </a:r>
            <a:endParaRPr lang="zh-TW" altLang="en-US" sz="24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1A9D23A-8FCC-4500-BA3C-AAE1D038E331}"/>
              </a:ext>
            </a:extLst>
          </p:cNvPr>
          <p:cNvCxnSpPr/>
          <p:nvPr/>
        </p:nvCxnSpPr>
        <p:spPr>
          <a:xfrm flipH="1" flipV="1">
            <a:off x="2302507" y="5040222"/>
            <a:ext cx="0" cy="502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20361E-2F3C-4495-9B70-32A7325665B4}"/>
              </a:ext>
            </a:extLst>
          </p:cNvPr>
          <p:cNvSpPr txBox="1"/>
          <p:nvPr/>
        </p:nvSpPr>
        <p:spPr>
          <a:xfrm>
            <a:off x="984631" y="2977560"/>
            <a:ext cx="2635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contradiction</a:t>
            </a:r>
          </a:p>
          <a:p>
            <a:r>
              <a:rPr lang="en-US" altLang="zh-TW" sz="2400" dirty="0">
                <a:solidFill>
                  <a:srgbClr val="0000FF"/>
                </a:solidFill>
              </a:rPr>
              <a:t>entailment</a:t>
            </a:r>
          </a:p>
          <a:p>
            <a:r>
              <a:rPr lang="en-US" altLang="zh-TW" sz="2400" dirty="0">
                <a:solidFill>
                  <a:srgbClr val="00B050"/>
                </a:solidFill>
              </a:rPr>
              <a:t>neutral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" name="圓角矩形 15">
            <a:extLst>
              <a:ext uri="{FF2B5EF4-FFF2-40B4-BE49-F238E27FC236}">
                <a16:creationId xmlns:a16="http://schemas.microsoft.com/office/drawing/2014/main" id="{39CBE3D2-8C4B-430A-ADDC-51027AF5D572}"/>
              </a:ext>
            </a:extLst>
          </p:cNvPr>
          <p:cNvSpPr/>
          <p:nvPr/>
        </p:nvSpPr>
        <p:spPr>
          <a:xfrm>
            <a:off x="4305149" y="4240531"/>
            <a:ext cx="4501835" cy="77514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66E5794-FE84-42E5-AC38-8A61A15737CA}"/>
              </a:ext>
            </a:extLst>
          </p:cNvPr>
          <p:cNvCxnSpPr/>
          <p:nvPr/>
        </p:nvCxnSpPr>
        <p:spPr>
          <a:xfrm flipH="1">
            <a:off x="3121431" y="4675545"/>
            <a:ext cx="10178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9D90D93-FEB8-4456-87E0-CD07FE203605}"/>
              </a:ext>
            </a:extLst>
          </p:cNvPr>
          <p:cNvCxnSpPr/>
          <p:nvPr/>
        </p:nvCxnSpPr>
        <p:spPr>
          <a:xfrm flipV="1">
            <a:off x="2305179" y="3886588"/>
            <a:ext cx="1" cy="4413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8">
            <a:extLst>
              <a:ext uri="{FF2B5EF4-FFF2-40B4-BE49-F238E27FC236}">
                <a16:creationId xmlns:a16="http://schemas.microsoft.com/office/drawing/2014/main" id="{A8C0F74F-9108-4621-8602-A01E66F012CB}"/>
              </a:ext>
            </a:extLst>
          </p:cNvPr>
          <p:cNvSpPr/>
          <p:nvPr/>
        </p:nvSpPr>
        <p:spPr>
          <a:xfrm>
            <a:off x="229823" y="5511599"/>
            <a:ext cx="4366367" cy="5232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4F8A25-BA7E-430C-9351-7EEA4DE10033}"/>
              </a:ext>
            </a:extLst>
          </p:cNvPr>
          <p:cNvSpPr txBox="1"/>
          <p:nvPr/>
        </p:nvSpPr>
        <p:spPr>
          <a:xfrm>
            <a:off x="3943350" y="2759845"/>
            <a:ext cx="4736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Example: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Natural Language Inference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 (NLI)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99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3" grpId="0"/>
      <p:bldP spid="14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011EAAC-D6D2-402C-AB4B-664894EFB3B7}"/>
              </a:ext>
            </a:extLst>
          </p:cNvPr>
          <p:cNvCxnSpPr>
            <a:cxnSpLocks/>
          </p:cNvCxnSpPr>
          <p:nvPr/>
        </p:nvCxnSpPr>
        <p:spPr>
          <a:xfrm flipV="1">
            <a:off x="1582917" y="18107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BEF8D66-E906-46EC-99CA-273ED9363381}"/>
              </a:ext>
            </a:extLst>
          </p:cNvPr>
          <p:cNvSpPr/>
          <p:nvPr/>
        </p:nvSpPr>
        <p:spPr>
          <a:xfrm>
            <a:off x="628650" y="2128684"/>
            <a:ext cx="1908534" cy="62277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Linear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EA20231-5F40-4D60-86F4-CD11C28866EE}"/>
              </a:ext>
            </a:extLst>
          </p:cNvPr>
          <p:cNvCxnSpPr>
            <a:cxnSpLocks/>
          </p:cNvCxnSpPr>
          <p:nvPr/>
        </p:nvCxnSpPr>
        <p:spPr>
          <a:xfrm flipV="1">
            <a:off x="1582917" y="27514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3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27A93F0-440F-4A5C-A819-E9B7BD6EDD68}"/>
              </a:ext>
            </a:extLst>
          </p:cNvPr>
          <p:cNvSpPr txBox="1"/>
          <p:nvPr/>
        </p:nvSpPr>
        <p:spPr>
          <a:xfrm>
            <a:off x="1050833" y="576358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875D446-F815-483B-A400-2EF9D8670916}"/>
              </a:ext>
            </a:extLst>
          </p:cNvPr>
          <p:cNvCxnSpPr>
            <a:cxnSpLocks/>
          </p:cNvCxnSpPr>
          <p:nvPr/>
        </p:nvCxnSpPr>
        <p:spPr>
          <a:xfrm flipV="1">
            <a:off x="1582917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69E344-1BA5-47BE-97D7-683E3FD59642}"/>
              </a:ext>
            </a:extLst>
          </p:cNvPr>
          <p:cNvSpPr txBox="1"/>
          <p:nvPr/>
        </p:nvSpPr>
        <p:spPr>
          <a:xfrm>
            <a:off x="4318052" y="5763580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[SEP]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EEEA6AE-6E54-40A4-8C92-62199B315DE0}"/>
              </a:ext>
            </a:extLst>
          </p:cNvPr>
          <p:cNvCxnSpPr>
            <a:cxnSpLocks/>
          </p:cNvCxnSpPr>
          <p:nvPr/>
        </p:nvCxnSpPr>
        <p:spPr>
          <a:xfrm flipV="1">
            <a:off x="4866952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406C71E-FEE5-45A1-91C0-E1F859AB30F0}"/>
              </a:ext>
            </a:extLst>
          </p:cNvPr>
          <p:cNvSpPr txBox="1"/>
          <p:nvPr/>
        </p:nvSpPr>
        <p:spPr>
          <a:xfrm>
            <a:off x="1104858" y="1430868"/>
            <a:ext cx="928498" cy="46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4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w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5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0B232AA-C2B7-4949-A336-C5106812B78A}"/>
              </a:ext>
            </a:extLst>
          </p:cNvPr>
          <p:cNvSpPr txBox="1"/>
          <p:nvPr/>
        </p:nvSpPr>
        <p:spPr>
          <a:xfrm>
            <a:off x="3943350" y="184911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Input: two sequences</a:t>
            </a:r>
          </a:p>
          <a:p>
            <a:r>
              <a:rPr lang="en-US" altLang="zh-TW" sz="2400" dirty="0"/>
              <a:t>Output:</a:t>
            </a:r>
            <a:r>
              <a:rPr lang="zh-TW" altLang="en-US" sz="2400" dirty="0"/>
              <a:t> </a:t>
            </a:r>
            <a:r>
              <a:rPr lang="en-US" altLang="zh-TW" sz="2400" dirty="0"/>
              <a:t>a class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73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" grpId="0"/>
      <p:bldP spid="15" grpId="0"/>
      <p:bldP spid="51" grpId="0"/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3C1FCE-F04A-4B9F-8A21-6159CD57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FE6B4B-C967-4386-A99B-7E1B4E1DE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28092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Extraction-based Question Answering (QA)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1E293A-CA22-42E3-8FC3-CF70A712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079" y="1897884"/>
            <a:ext cx="4139633" cy="4656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A7D975-1662-4329-9C01-7CD59F676BA1}"/>
                  </a:ext>
                </a:extLst>
              </p:cNvPr>
              <p:cNvSpPr txBox="1"/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0A7D975-1662-4329-9C01-7CD59F676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984" y="2921511"/>
                <a:ext cx="2768166" cy="461665"/>
              </a:xfrm>
              <a:prstGeom prst="rect">
                <a:avLst/>
              </a:prstGeom>
              <a:blipFill>
                <a:blip r:embed="rId4"/>
                <a:stretch>
                  <a:fillRect l="-661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09AA20-C30F-404A-B7FB-3DCB44E17E49}"/>
                  </a:ext>
                </a:extLst>
              </p:cNvPr>
              <p:cNvSpPr txBox="1"/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A09AA20-C30F-404A-B7FB-3DCB44E1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54" y="3423530"/>
                <a:ext cx="3371161" cy="461665"/>
              </a:xfrm>
              <a:prstGeom prst="rect">
                <a:avLst/>
              </a:prstGeom>
              <a:blipFill>
                <a:blip r:embed="rId5"/>
                <a:stretch>
                  <a:fillRect l="-1266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圓角 6">
            <a:extLst>
              <a:ext uri="{FF2B5EF4-FFF2-40B4-BE49-F238E27FC236}">
                <a16:creationId xmlns:a16="http://schemas.microsoft.com/office/drawing/2014/main" id="{C04332A6-04CE-4839-9A01-6051B2E3B357}"/>
              </a:ext>
            </a:extLst>
          </p:cNvPr>
          <p:cNvSpPr/>
          <p:nvPr/>
        </p:nvSpPr>
        <p:spPr>
          <a:xfrm>
            <a:off x="1999649" y="4117663"/>
            <a:ext cx="1178805" cy="112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4D1AA26-FC7E-4801-95DB-03169B12986B}"/>
                  </a:ext>
                </a:extLst>
              </p:cNvPr>
              <p:cNvSpPr txBox="1"/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output: two integers (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𝑒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)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4D1AA26-FC7E-4801-95DB-03169B129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6" y="5276370"/>
                <a:ext cx="3560448" cy="461665"/>
              </a:xfrm>
              <a:prstGeom prst="rect">
                <a:avLst/>
              </a:prstGeom>
              <a:blipFill>
                <a:blip r:embed="rId6"/>
                <a:stretch>
                  <a:fillRect l="-514" t="-10667" r="-256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202D16E-5C4F-4E96-9D4A-AE86ED7AF4BB}"/>
                  </a:ext>
                </a:extLst>
              </p:cNvPr>
              <p:cNvSpPr txBox="1"/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⋯,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202D16E-5C4F-4E96-9D4A-AE86ED7AF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15" y="5978208"/>
                <a:ext cx="2355642" cy="461665"/>
              </a:xfrm>
              <a:prstGeom prst="rect">
                <a:avLst/>
              </a:prstGeom>
              <a:blipFill>
                <a:blip r:embed="rId7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6A163B-2F62-4B1A-B4DA-821D2E5C9AB8}"/>
              </a:ext>
            </a:extLst>
          </p:cNvPr>
          <p:cNvSpPr txBox="1"/>
          <p:nvPr/>
        </p:nvSpPr>
        <p:spPr>
          <a:xfrm>
            <a:off x="506865" y="289670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Document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C59737-7824-4A7C-A3A8-8B52B52342A8}"/>
              </a:ext>
            </a:extLst>
          </p:cNvPr>
          <p:cNvSpPr txBox="1"/>
          <p:nvPr/>
        </p:nvSpPr>
        <p:spPr>
          <a:xfrm>
            <a:off x="506864" y="3419995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B8AEA-7BC6-4A77-964A-6F9C762BCE27}"/>
              </a:ext>
            </a:extLst>
          </p:cNvPr>
          <p:cNvSpPr txBox="1"/>
          <p:nvPr/>
        </p:nvSpPr>
        <p:spPr>
          <a:xfrm>
            <a:off x="548568" y="5984792"/>
            <a:ext cx="201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Answer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AE3CE82-09AA-4F1F-89B9-0615974DDAD0}"/>
              </a:ext>
            </a:extLst>
          </p:cNvPr>
          <p:cNvCxnSpPr/>
          <p:nvPr/>
        </p:nvCxnSpPr>
        <p:spPr>
          <a:xfrm>
            <a:off x="1676540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4CDC8E5-3571-4B94-B260-4A204A09DD70}"/>
              </a:ext>
            </a:extLst>
          </p:cNvPr>
          <p:cNvCxnSpPr/>
          <p:nvPr/>
        </p:nvCxnSpPr>
        <p:spPr>
          <a:xfrm>
            <a:off x="1676540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9A65ECF-ED56-4CD9-8258-B99E32602392}"/>
              </a:ext>
            </a:extLst>
          </p:cNvPr>
          <p:cNvCxnSpPr/>
          <p:nvPr/>
        </p:nvCxnSpPr>
        <p:spPr>
          <a:xfrm>
            <a:off x="3178454" y="4413389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E1E7093-98C8-47B1-9D1D-73ED4673B62F}"/>
              </a:ext>
            </a:extLst>
          </p:cNvPr>
          <p:cNvCxnSpPr/>
          <p:nvPr/>
        </p:nvCxnSpPr>
        <p:spPr>
          <a:xfrm>
            <a:off x="3178454" y="4885280"/>
            <a:ext cx="334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9D463B7-D052-4D9B-ADF8-4D098A195831}"/>
                  </a:ext>
                </a:extLst>
              </p:cNvPr>
              <p:cNvSpPr txBox="1"/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9D463B7-D052-4D9B-ADF8-4D098A195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47" y="4182556"/>
                <a:ext cx="70765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E804D06-BFCD-401D-AA44-EA9083EE9911}"/>
                  </a:ext>
                </a:extLst>
              </p:cNvPr>
              <p:cNvSpPr txBox="1"/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E804D06-BFCD-401D-AA44-EA9083EE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41" y="4644221"/>
                <a:ext cx="707659" cy="461665"/>
              </a:xfrm>
              <a:prstGeom prst="rect">
                <a:avLst/>
              </a:prstGeom>
              <a:blipFill>
                <a:blip r:embed="rId9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476155-1119-4CFF-9FEE-B49E88D04365}"/>
                  </a:ext>
                </a:extLst>
              </p:cNvPr>
              <p:cNvSpPr txBox="1"/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A476155-1119-4CFF-9FEE-B49E88D04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333" y="4149964"/>
                <a:ext cx="47823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09B2F66-B3E5-4679-8E14-7A4B254BCA0A}"/>
                  </a:ext>
                </a:extLst>
              </p:cNvPr>
              <p:cNvSpPr txBox="1"/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09B2F66-B3E5-4679-8E14-7A4B254BC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67" y="4628945"/>
                <a:ext cx="47823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15ED8A0-B43A-4492-8DEE-3876ACDD1F0F}"/>
              </a:ext>
            </a:extLst>
          </p:cNvPr>
          <p:cNvSpPr/>
          <p:nvPr/>
        </p:nvSpPr>
        <p:spPr>
          <a:xfrm>
            <a:off x="6766881" y="211822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361834E-F6B9-4542-AC2A-AAB27910D55B}"/>
              </a:ext>
            </a:extLst>
          </p:cNvPr>
          <p:cNvSpPr/>
          <p:nvPr/>
        </p:nvSpPr>
        <p:spPr>
          <a:xfrm>
            <a:off x="6630524" y="3591245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D2E1DE9-D379-4E6C-888B-E04D7BCB4B92}"/>
              </a:ext>
            </a:extLst>
          </p:cNvPr>
          <p:cNvSpPr/>
          <p:nvPr/>
        </p:nvSpPr>
        <p:spPr>
          <a:xfrm>
            <a:off x="7414198" y="3595542"/>
            <a:ext cx="484742" cy="4457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79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B4258E99-95DA-4184-9A7F-D342C3F89477}"/>
                  </a:ext>
                </a:extLst>
              </p:cNvPr>
              <p:cNvSpPr/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=17,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=17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B4258E99-95DA-4184-9A7F-D342C3F89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94" y="4497292"/>
                <a:ext cx="2244175" cy="351712"/>
              </a:xfrm>
              <a:prstGeom prst="roundRect">
                <a:avLst/>
              </a:prstGeom>
              <a:blipFill>
                <a:blip r:embed="rId12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BEB44EFD-928B-46F0-9612-4C129C6EBBDD}"/>
                  </a:ext>
                </a:extLst>
              </p:cNvPr>
              <p:cNvSpPr/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=77,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=79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BEB44EFD-928B-46F0-9612-4C129C6E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68" y="6249580"/>
                <a:ext cx="2244175" cy="351712"/>
              </a:xfrm>
              <a:prstGeom prst="roundRect">
                <a:avLst/>
              </a:prstGeom>
              <a:blipFill>
                <a:blip r:embed="rId13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32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9" grpId="0"/>
      <p:bldP spid="10" grpId="0"/>
      <p:bldP spid="11" grpId="0"/>
      <p:bldP spid="12" grpId="0"/>
      <p:bldP spid="13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2D902552-AA3D-46DD-B680-BADDED753A32}"/>
              </a:ext>
            </a:extLst>
          </p:cNvPr>
          <p:cNvCxnSpPr>
            <a:cxnSpLocks/>
          </p:cNvCxnSpPr>
          <p:nvPr/>
        </p:nvCxnSpPr>
        <p:spPr>
          <a:xfrm flipV="1">
            <a:off x="5734441" y="169634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FC2E160-1873-484A-8A57-CFF61A92D7CB}"/>
              </a:ext>
            </a:extLst>
          </p:cNvPr>
          <p:cNvCxnSpPr>
            <a:cxnSpLocks/>
          </p:cNvCxnSpPr>
          <p:nvPr/>
        </p:nvCxnSpPr>
        <p:spPr>
          <a:xfrm flipV="1">
            <a:off x="6809252" y="170551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9B98F15-1F30-4C3A-9819-0546D6676331}"/>
              </a:ext>
            </a:extLst>
          </p:cNvPr>
          <p:cNvCxnSpPr>
            <a:cxnSpLocks/>
          </p:cNvCxnSpPr>
          <p:nvPr/>
        </p:nvCxnSpPr>
        <p:spPr>
          <a:xfrm flipV="1">
            <a:off x="7913958" y="16991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[CLS]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[SEP]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question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document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1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2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9389AD30-43F1-41A8-9A12-433E61254A62}"/>
              </a:ext>
            </a:extLst>
          </p:cNvPr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A1BA2EB-E460-438B-97A7-69F46F735D83}"/>
              </a:ext>
            </a:extLst>
          </p:cNvPr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3ED9F4F-F435-4594-B0EC-CF0806F50578}"/>
              </a:ext>
            </a:extLst>
          </p:cNvPr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CF7C198-ABF8-47D2-8C1C-B20999083634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5746106" y="265251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512E14FC-347F-4341-B400-2D26379D7116}"/>
              </a:ext>
            </a:extLst>
          </p:cNvPr>
          <p:cNvSpPr/>
          <p:nvPr/>
        </p:nvSpPr>
        <p:spPr>
          <a:xfrm>
            <a:off x="5692106" y="254451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BF12B29-D3D4-4408-A91E-CEC5CE19647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588666" y="265251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FDEDB62-1030-44F2-B324-0FDF91346643}"/>
              </a:ext>
            </a:extLst>
          </p:cNvPr>
          <p:cNvCxnSpPr>
            <a:cxnSpLocks/>
          </p:cNvCxnSpPr>
          <p:nvPr/>
        </p:nvCxnSpPr>
        <p:spPr>
          <a:xfrm flipV="1">
            <a:off x="5739018" y="226361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5FCEAB-07E6-4C4D-B5FD-A4AF5C37EE47}"/>
              </a:ext>
            </a:extLst>
          </p:cNvPr>
          <p:cNvCxnSpPr>
            <a:cxnSpLocks/>
            <a:endCxn id="82" idx="4"/>
          </p:cNvCxnSpPr>
          <p:nvPr/>
        </p:nvCxnSpPr>
        <p:spPr>
          <a:xfrm flipH="1" flipV="1">
            <a:off x="6820917" y="2661679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>
            <a:extLst>
              <a:ext uri="{FF2B5EF4-FFF2-40B4-BE49-F238E27FC236}">
                <a16:creationId xmlns:a16="http://schemas.microsoft.com/office/drawing/2014/main" id="{F116D336-346A-4AD0-A8FD-5E4AB8431EF4}"/>
              </a:ext>
            </a:extLst>
          </p:cNvPr>
          <p:cNvSpPr/>
          <p:nvPr/>
        </p:nvSpPr>
        <p:spPr>
          <a:xfrm>
            <a:off x="6766917" y="255367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0DEFBF-C676-4CBF-AAD5-3026577AD8FD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663477" y="2661679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F52F5CC-D430-4036-87FE-668F1BB3B588}"/>
              </a:ext>
            </a:extLst>
          </p:cNvPr>
          <p:cNvCxnSpPr>
            <a:cxnSpLocks/>
          </p:cNvCxnSpPr>
          <p:nvPr/>
        </p:nvCxnSpPr>
        <p:spPr>
          <a:xfrm flipV="1">
            <a:off x="6813829" y="227277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D0E02279-44BD-4284-AFCD-09C1C2AE25FC}"/>
              </a:ext>
            </a:extLst>
          </p:cNvPr>
          <p:cNvCxnSpPr>
            <a:cxnSpLocks/>
            <a:endCxn id="86" idx="4"/>
          </p:cNvCxnSpPr>
          <p:nvPr/>
        </p:nvCxnSpPr>
        <p:spPr>
          <a:xfrm flipH="1" flipV="1">
            <a:off x="7925623" y="26553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558C92A9-FEA4-4696-AEDF-9A759FC31F38}"/>
              </a:ext>
            </a:extLst>
          </p:cNvPr>
          <p:cNvSpPr/>
          <p:nvPr/>
        </p:nvSpPr>
        <p:spPr>
          <a:xfrm>
            <a:off x="7871623" y="25473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096A2F4-1D83-4310-A0DE-B25B29C0CFF5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7768183" y="26553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3E3CC8D-D8BC-4402-A5AB-189D72AB4322}"/>
              </a:ext>
            </a:extLst>
          </p:cNvPr>
          <p:cNvCxnSpPr>
            <a:cxnSpLocks/>
          </p:cNvCxnSpPr>
          <p:nvPr/>
        </p:nvCxnSpPr>
        <p:spPr>
          <a:xfrm flipV="1">
            <a:off x="7918535" y="22664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4CDF37-0314-4C71-BC48-5B2A7D4331BC}"/>
              </a:ext>
            </a:extLst>
          </p:cNvPr>
          <p:cNvSpPr txBox="1"/>
          <p:nvPr/>
        </p:nvSpPr>
        <p:spPr>
          <a:xfrm>
            <a:off x="3025964" y="2360034"/>
            <a:ext cx="229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inner product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F721B01-A988-4110-AC6E-B3AC3BB8564F}"/>
              </a:ext>
            </a:extLst>
          </p:cNvPr>
          <p:cNvSpPr/>
          <p:nvPr/>
        </p:nvSpPr>
        <p:spPr>
          <a:xfrm>
            <a:off x="5315164" y="2499462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FD13ACE-2163-4D7C-83E7-B5B2FC14AF72}"/>
              </a:ext>
            </a:extLst>
          </p:cNvPr>
          <p:cNvSpPr/>
          <p:nvPr/>
        </p:nvSpPr>
        <p:spPr>
          <a:xfrm>
            <a:off x="5469719" y="1888067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118A0B-BF90-4237-95C2-A8AB6E568608}"/>
              </a:ext>
            </a:extLst>
          </p:cNvPr>
          <p:cNvSpPr txBox="1"/>
          <p:nvPr/>
        </p:nvSpPr>
        <p:spPr>
          <a:xfrm>
            <a:off x="6349174" y="1336832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948AF83-7170-4BAF-95FE-3FB102234FB1}"/>
              </a:ext>
            </a:extLst>
          </p:cNvPr>
          <p:cNvSpPr txBox="1"/>
          <p:nvPr/>
        </p:nvSpPr>
        <p:spPr>
          <a:xfrm>
            <a:off x="5268396" y="1326225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29934C-9E26-4026-9512-B3489E500A18}"/>
              </a:ext>
            </a:extLst>
          </p:cNvPr>
          <p:cNvSpPr txBox="1"/>
          <p:nvPr/>
        </p:nvSpPr>
        <p:spPr>
          <a:xfrm>
            <a:off x="7467616" y="1326067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5FB5BEC3-0E24-4EB7-9BF0-4734B18E1150}"/>
              </a:ext>
            </a:extLst>
          </p:cNvPr>
          <p:cNvSpPr txBox="1"/>
          <p:nvPr/>
        </p:nvSpPr>
        <p:spPr>
          <a:xfrm>
            <a:off x="220322" y="1967360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 =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4811C80-45B8-41F2-AD42-7151185469C2}"/>
              </a:ext>
            </a:extLst>
          </p:cNvPr>
          <p:cNvGrpSpPr/>
          <p:nvPr/>
        </p:nvGrpSpPr>
        <p:grpSpPr>
          <a:xfrm>
            <a:off x="2548810" y="1340360"/>
            <a:ext cx="2559631" cy="952792"/>
            <a:chOff x="2337593" y="1336832"/>
            <a:chExt cx="2559631" cy="952792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B1FA2B24-4A1D-4741-A023-CF51464EBD6B}"/>
                </a:ext>
              </a:extLst>
            </p:cNvPr>
            <p:cNvSpPr/>
            <p:nvPr/>
          </p:nvSpPr>
          <p:spPr>
            <a:xfrm>
              <a:off x="2337593" y="1336832"/>
              <a:ext cx="2375152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01173B29-1FF7-43C1-B7D1-AF685CBD7253}"/>
                </a:ext>
              </a:extLst>
            </p:cNvPr>
            <p:cNvGrpSpPr/>
            <p:nvPr/>
          </p:nvGrpSpPr>
          <p:grpSpPr>
            <a:xfrm>
              <a:off x="2474889" y="1403471"/>
              <a:ext cx="2422335" cy="830997"/>
              <a:chOff x="2474888" y="1403471"/>
              <a:chExt cx="2503142" cy="830997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7C70E7B7-83B1-4DDC-B2B2-A70E7F353EDE}"/>
                  </a:ext>
                </a:extLst>
              </p:cNvPr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42EEA01-8260-427B-BDDC-532923BB94B2}"/>
                  </a:ext>
                </a:extLst>
              </p:cNvPr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E450B4BC-8268-4FF5-9AC7-5D8F83E9C5AB}"/>
                  </a:ext>
                </a:extLst>
              </p:cNvPr>
              <p:cNvSpPr txBox="1"/>
              <p:nvPr/>
            </p:nvSpPr>
            <p:spPr>
              <a:xfrm>
                <a:off x="3180798" y="1403471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Random Initialized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4C28BE3B-C401-4336-B48C-E9B74C4C325C}"/>
              </a:ext>
            </a:extLst>
          </p:cNvPr>
          <p:cNvSpPr/>
          <p:nvPr/>
        </p:nvSpPr>
        <p:spPr>
          <a:xfrm>
            <a:off x="6522394" y="1409941"/>
            <a:ext cx="561493" cy="313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13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1" grpId="0" animBg="1"/>
      <p:bldP spid="78" grpId="0" animBg="1"/>
      <p:bldP spid="82" grpId="0" animBg="1"/>
      <p:bldP spid="86" grpId="0" animBg="1"/>
      <p:bldP spid="11" grpId="0"/>
      <p:bldP spid="12" grpId="0" animBg="1"/>
      <p:bldP spid="17" grpId="0" animBg="1"/>
      <p:bldP spid="18" grpId="0"/>
      <p:bldP spid="92" grpId="0"/>
      <p:bldP spid="93" grpId="0"/>
      <p:bldP spid="94" grpId="0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2D902552-AA3D-46DD-B680-BADDED753A32}"/>
              </a:ext>
            </a:extLst>
          </p:cNvPr>
          <p:cNvCxnSpPr>
            <a:cxnSpLocks/>
          </p:cNvCxnSpPr>
          <p:nvPr/>
        </p:nvCxnSpPr>
        <p:spPr>
          <a:xfrm flipV="1">
            <a:off x="6046336" y="1704869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FC2E160-1873-484A-8A57-CFF61A92D7CB}"/>
              </a:ext>
            </a:extLst>
          </p:cNvPr>
          <p:cNvCxnSpPr>
            <a:cxnSpLocks/>
          </p:cNvCxnSpPr>
          <p:nvPr/>
        </p:nvCxnSpPr>
        <p:spPr>
          <a:xfrm flipV="1">
            <a:off x="7121147" y="1714035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9B98F15-1F30-4C3A-9819-0546D6676331}"/>
              </a:ext>
            </a:extLst>
          </p:cNvPr>
          <p:cNvCxnSpPr>
            <a:cxnSpLocks/>
          </p:cNvCxnSpPr>
          <p:nvPr/>
        </p:nvCxnSpPr>
        <p:spPr>
          <a:xfrm flipV="1">
            <a:off x="8225853" y="170769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3067F-3614-4EF1-8BC6-BF8AE6D6BAAE}"/>
              </a:ext>
            </a:extLst>
          </p:cNvPr>
          <p:cNvGrpSpPr/>
          <p:nvPr/>
        </p:nvGrpSpPr>
        <p:grpSpPr>
          <a:xfrm>
            <a:off x="2171811" y="5739386"/>
            <a:ext cx="2148722" cy="461665"/>
            <a:chOff x="-2355676" y="6078727"/>
            <a:chExt cx="2148722" cy="4616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5C8C97-3611-4A6E-A802-16EB29492C7A}"/>
                </a:ext>
              </a:extLst>
            </p:cNvPr>
            <p:cNvSpPr/>
            <p:nvPr/>
          </p:nvSpPr>
          <p:spPr>
            <a:xfrm>
              <a:off x="-2165698" y="6091427"/>
              <a:ext cx="1778466" cy="4489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CE0CF61-CF41-42CD-A6E3-268E33C73661}"/>
                </a:ext>
              </a:extLst>
            </p:cNvPr>
            <p:cNvSpPr txBox="1"/>
            <p:nvPr/>
          </p:nvSpPr>
          <p:spPr>
            <a:xfrm>
              <a:off x="-2355676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BBA8924-EE09-4B4A-BD75-47DAF275A7BF}"/>
                </a:ext>
              </a:extLst>
            </p:cNvPr>
            <p:cNvSpPr txBox="1"/>
            <p:nvPr/>
          </p:nvSpPr>
          <p:spPr>
            <a:xfrm>
              <a:off x="-1318275" y="6078727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q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1543FFB-AF05-4E2B-9BB6-88C145FE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BERT – Case 4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E7AB03-F399-4733-A1A1-01510D7678C9}"/>
              </a:ext>
            </a:extLst>
          </p:cNvPr>
          <p:cNvSpPr/>
          <p:nvPr/>
        </p:nvSpPr>
        <p:spPr>
          <a:xfrm>
            <a:off x="1161994" y="4227809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4122BCC-392D-4417-A304-4AC5A6242EA7}"/>
              </a:ext>
            </a:extLst>
          </p:cNvPr>
          <p:cNvGrpSpPr/>
          <p:nvPr/>
        </p:nvGrpSpPr>
        <p:grpSpPr>
          <a:xfrm>
            <a:off x="1050833" y="5427631"/>
            <a:ext cx="1111321" cy="797614"/>
            <a:chOff x="1212077" y="5255291"/>
            <a:chExt cx="1111321" cy="797614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27A93F0-440F-4A5C-A819-E9B7BD6EDD68}"/>
                </a:ext>
              </a:extLst>
            </p:cNvPr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[CLS]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875D446-F815-483B-A400-2EF9D867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D2EFE17-00DA-4FDA-B38C-747504B56441}"/>
              </a:ext>
            </a:extLst>
          </p:cNvPr>
          <p:cNvCxnSpPr>
            <a:cxnSpLocks/>
          </p:cNvCxnSpPr>
          <p:nvPr/>
        </p:nvCxnSpPr>
        <p:spPr>
          <a:xfrm flipV="1">
            <a:off x="2688806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CD57EF-2352-40FD-8D1F-731C2B48529B}"/>
              </a:ext>
            </a:extLst>
          </p:cNvPr>
          <p:cNvCxnSpPr>
            <a:cxnSpLocks/>
          </p:cNvCxnSpPr>
          <p:nvPr/>
        </p:nvCxnSpPr>
        <p:spPr>
          <a:xfrm flipV="1">
            <a:off x="376106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0B86433-B800-4B9E-9E3B-1F93B20703E4}"/>
              </a:ext>
            </a:extLst>
          </p:cNvPr>
          <p:cNvGrpSpPr/>
          <p:nvPr/>
        </p:nvGrpSpPr>
        <p:grpSpPr>
          <a:xfrm>
            <a:off x="4318052" y="5427631"/>
            <a:ext cx="1111321" cy="797614"/>
            <a:chOff x="4324279" y="5255291"/>
            <a:chExt cx="1111321" cy="797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69E344-1BA5-47BE-97D7-683E3FD59642}"/>
                </a:ext>
              </a:extLst>
            </p:cNvPr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[SEP]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EEEA6AE-6E54-40A4-8C92-62199B315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DDF5743-F5C9-4AD9-8D9F-8906E6373C8D}"/>
              </a:ext>
            </a:extLst>
          </p:cNvPr>
          <p:cNvCxnSpPr>
            <a:cxnSpLocks/>
          </p:cNvCxnSpPr>
          <p:nvPr/>
        </p:nvCxnSpPr>
        <p:spPr>
          <a:xfrm flipV="1">
            <a:off x="5939209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97221FA-F61E-4607-B08B-BE31A44B3F08}"/>
              </a:ext>
            </a:extLst>
          </p:cNvPr>
          <p:cNvCxnSpPr>
            <a:cxnSpLocks/>
          </p:cNvCxnSpPr>
          <p:nvPr/>
        </p:nvCxnSpPr>
        <p:spPr>
          <a:xfrm flipV="1">
            <a:off x="7045098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E10D704-C5DB-45E8-8A87-5B427C350B75}"/>
              </a:ext>
            </a:extLst>
          </p:cNvPr>
          <p:cNvCxnSpPr>
            <a:cxnSpLocks/>
          </p:cNvCxnSpPr>
          <p:nvPr/>
        </p:nvCxnSpPr>
        <p:spPr>
          <a:xfrm flipV="1">
            <a:off x="8117353" y="542763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BEEE4C-2475-4509-BD78-8E6BE1F37FE6}"/>
              </a:ext>
            </a:extLst>
          </p:cNvPr>
          <p:cNvGrpSpPr/>
          <p:nvPr/>
        </p:nvGrpSpPr>
        <p:grpSpPr>
          <a:xfrm>
            <a:off x="1471503" y="3076998"/>
            <a:ext cx="195209" cy="1150811"/>
            <a:chOff x="1363451" y="3187846"/>
            <a:chExt cx="195209" cy="1150811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DF7B36B8-632B-4C79-8BC8-0DDE093F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DF86C1-7C3A-4872-97D7-79D7E3E2DF42}"/>
                </a:ext>
              </a:extLst>
            </p:cNvPr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67B7C3-1757-43DE-925A-2B411301C570}"/>
              </a:ext>
            </a:extLst>
          </p:cNvPr>
          <p:cNvGrpSpPr/>
          <p:nvPr/>
        </p:nvGrpSpPr>
        <p:grpSpPr>
          <a:xfrm>
            <a:off x="2557253" y="3085316"/>
            <a:ext cx="195209" cy="1150811"/>
            <a:chOff x="2431477" y="3196164"/>
            <a:chExt cx="195209" cy="1150811"/>
          </a:xfrm>
        </p:grpSpPr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9B7B1F55-6593-4CB9-A4EF-C2BF9CAEC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3F91E8E-F73C-49C0-A9C0-F595162B7CDB}"/>
                </a:ext>
              </a:extLst>
            </p:cNvPr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E6CF697-992F-4479-80AA-9953054C22CA}"/>
              </a:ext>
            </a:extLst>
          </p:cNvPr>
          <p:cNvGrpSpPr/>
          <p:nvPr/>
        </p:nvGrpSpPr>
        <p:grpSpPr>
          <a:xfrm>
            <a:off x="3643003" y="3070636"/>
            <a:ext cx="195209" cy="1150811"/>
            <a:chOff x="3452062" y="3181484"/>
            <a:chExt cx="195209" cy="1150811"/>
          </a:xfrm>
        </p:grpSpPr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88CB26DF-CD66-471F-87BE-CC618A0D1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569A29-29D4-4E6F-A407-75B9AC04BB01}"/>
                </a:ext>
              </a:extLst>
            </p:cNvPr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78C0A22-B4D1-462C-AF6B-DE96ED1D8864}"/>
              </a:ext>
            </a:extLst>
          </p:cNvPr>
          <p:cNvGrpSpPr/>
          <p:nvPr/>
        </p:nvGrpSpPr>
        <p:grpSpPr>
          <a:xfrm>
            <a:off x="4728753" y="3085316"/>
            <a:ext cx="195209" cy="1150811"/>
            <a:chOff x="4499447" y="3196164"/>
            <a:chExt cx="195209" cy="1150811"/>
          </a:xfrm>
        </p:grpSpPr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07A4466-4CEE-4B02-83D9-8A5028851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A307F27-D0CC-4BC5-AD81-301DA72ADFBA}"/>
                </a:ext>
              </a:extLst>
            </p:cNvPr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B524D29-B66E-4A7F-BD6F-BCD4168C188F}"/>
              </a:ext>
            </a:extLst>
          </p:cNvPr>
          <p:cNvGrpSpPr/>
          <p:nvPr/>
        </p:nvGrpSpPr>
        <p:grpSpPr>
          <a:xfrm>
            <a:off x="5814503" y="3064251"/>
            <a:ext cx="195209" cy="1150811"/>
            <a:chOff x="5769519" y="3175099"/>
            <a:chExt cx="195209" cy="1150811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CA55062-5DDC-46C1-A146-8970975E7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018D8F0-4B00-4CDB-9887-07D75840D2F5}"/>
                </a:ext>
              </a:extLst>
            </p:cNvPr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03868F-3D7A-411E-BA4D-589FAA9398F8}"/>
              </a:ext>
            </a:extLst>
          </p:cNvPr>
          <p:cNvGrpSpPr/>
          <p:nvPr/>
        </p:nvGrpSpPr>
        <p:grpSpPr>
          <a:xfrm>
            <a:off x="6900253" y="3070636"/>
            <a:ext cx="195209" cy="1150811"/>
            <a:chOff x="6823734" y="3181484"/>
            <a:chExt cx="195209" cy="1150811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0B9987C-438F-40E0-B159-A2FD3F6F4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65C9C9-D96A-4CF5-98EE-678886BC6E82}"/>
                </a:ext>
              </a:extLst>
            </p:cNvPr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3A30B79-221F-4C04-BF92-92B1248F33C0}"/>
              </a:ext>
            </a:extLst>
          </p:cNvPr>
          <p:cNvGrpSpPr/>
          <p:nvPr/>
        </p:nvGrpSpPr>
        <p:grpSpPr>
          <a:xfrm>
            <a:off x="7986001" y="3076998"/>
            <a:ext cx="195209" cy="1150811"/>
            <a:chOff x="7877949" y="3187846"/>
            <a:chExt cx="195209" cy="1150811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248FD311-63D3-4856-8A11-78BFD1DF1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D1566-9DB7-4034-8351-E38C2F7309C3}"/>
                </a:ext>
              </a:extLst>
            </p:cNvPr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F6D6FA2-43C5-4F4F-A8E2-5C152CDE0318}"/>
              </a:ext>
            </a:extLst>
          </p:cNvPr>
          <p:cNvSpPr txBox="1"/>
          <p:nvPr/>
        </p:nvSpPr>
        <p:spPr>
          <a:xfrm>
            <a:off x="2411159" y="6198639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question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8EE90BF-481E-4EF1-A8A0-6766257BC1E8}"/>
              </a:ext>
            </a:extLst>
          </p:cNvPr>
          <p:cNvSpPr txBox="1"/>
          <p:nvPr/>
        </p:nvSpPr>
        <p:spPr>
          <a:xfrm>
            <a:off x="6173125" y="6212183"/>
            <a:ext cx="1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document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5B2E7B-E242-4578-839C-467AB821348C}"/>
              </a:ext>
            </a:extLst>
          </p:cNvPr>
          <p:cNvGrpSpPr/>
          <p:nvPr/>
        </p:nvGrpSpPr>
        <p:grpSpPr>
          <a:xfrm>
            <a:off x="5473645" y="5729151"/>
            <a:ext cx="3218233" cy="461665"/>
            <a:chOff x="8588538" y="6705580"/>
            <a:chExt cx="3218233" cy="46166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2864001-F2C9-4B17-A369-549444E7FF5B}"/>
                </a:ext>
              </a:extLst>
            </p:cNvPr>
            <p:cNvSpPr/>
            <p:nvPr/>
          </p:nvSpPr>
          <p:spPr>
            <a:xfrm>
              <a:off x="8810626" y="6771152"/>
              <a:ext cx="2746374" cy="3960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07CD18BD-E6FB-46DE-A068-1EC128527069}"/>
                </a:ext>
              </a:extLst>
            </p:cNvPr>
            <p:cNvGrpSpPr/>
            <p:nvPr/>
          </p:nvGrpSpPr>
          <p:grpSpPr>
            <a:xfrm>
              <a:off x="8588538" y="6705580"/>
              <a:ext cx="3218233" cy="461665"/>
              <a:chOff x="8751245" y="6165502"/>
              <a:chExt cx="3218233" cy="4616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4BE0295-BC16-4592-9BC9-22A2DC21E6B5}"/>
                  </a:ext>
                </a:extLst>
              </p:cNvPr>
              <p:cNvSpPr txBox="1"/>
              <p:nvPr/>
            </p:nvSpPr>
            <p:spPr>
              <a:xfrm>
                <a:off x="8751245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1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D23FD72-DA36-4F06-BF23-38E05B7F5B3F}"/>
                  </a:ext>
                </a:extLst>
              </p:cNvPr>
              <p:cNvSpPr txBox="1"/>
              <p:nvPr/>
            </p:nvSpPr>
            <p:spPr>
              <a:xfrm>
                <a:off x="9804701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2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7C2A408-D441-4685-8BF6-DFAE166958ED}"/>
                  </a:ext>
                </a:extLst>
              </p:cNvPr>
              <p:cNvSpPr txBox="1"/>
              <p:nvPr/>
            </p:nvSpPr>
            <p:spPr>
              <a:xfrm>
                <a:off x="10858157" y="6165502"/>
                <a:ext cx="111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</a:t>
                </a:r>
                <a:r>
                  <a:rPr kumimoji="0" lang="en-US" altLang="zh-TW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3</a:t>
                </a:r>
                <a:endParaRPr kumimoji="0" lang="zh-TW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9389AD30-43F1-41A8-9A12-433E61254A62}"/>
              </a:ext>
            </a:extLst>
          </p:cNvPr>
          <p:cNvSpPr/>
          <p:nvPr/>
        </p:nvSpPr>
        <p:spPr>
          <a:xfrm rot="5400000">
            <a:off x="5210156" y="3340920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A1BA2EB-E460-438B-97A7-69F46F735D83}"/>
              </a:ext>
            </a:extLst>
          </p:cNvPr>
          <p:cNvSpPr/>
          <p:nvPr/>
        </p:nvSpPr>
        <p:spPr>
          <a:xfrm rot="5400000">
            <a:off x="6308609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3ED9F4F-F435-4594-B0EC-CF0806F50578}"/>
              </a:ext>
            </a:extLst>
          </p:cNvPr>
          <p:cNvSpPr/>
          <p:nvPr/>
        </p:nvSpPr>
        <p:spPr>
          <a:xfrm rot="5400000">
            <a:off x="7398598" y="3349571"/>
            <a:ext cx="760287" cy="1952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9CF7C198-ABF8-47D2-8C1C-B20999083634}"/>
              </a:ext>
            </a:extLst>
          </p:cNvPr>
          <p:cNvCxnSpPr>
            <a:cxnSpLocks/>
            <a:endCxn id="78" idx="4"/>
          </p:cNvCxnSpPr>
          <p:nvPr/>
        </p:nvCxnSpPr>
        <p:spPr>
          <a:xfrm flipH="1" flipV="1">
            <a:off x="6058001" y="2661037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>
            <a:extLst>
              <a:ext uri="{FF2B5EF4-FFF2-40B4-BE49-F238E27FC236}">
                <a16:creationId xmlns:a16="http://schemas.microsoft.com/office/drawing/2014/main" id="{512E14FC-347F-4341-B400-2D26379D7116}"/>
              </a:ext>
            </a:extLst>
          </p:cNvPr>
          <p:cNvSpPr/>
          <p:nvPr/>
        </p:nvSpPr>
        <p:spPr>
          <a:xfrm>
            <a:off x="6004001" y="255303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BF12B29-D3D4-4408-A91E-CEC5CE19647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900561" y="2661037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FDEDB62-1030-44F2-B324-0FDF91346643}"/>
              </a:ext>
            </a:extLst>
          </p:cNvPr>
          <p:cNvCxnSpPr>
            <a:cxnSpLocks/>
          </p:cNvCxnSpPr>
          <p:nvPr/>
        </p:nvCxnSpPr>
        <p:spPr>
          <a:xfrm flipV="1">
            <a:off x="6050913" y="2272137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5FCEAB-07E6-4C4D-B5FD-A4AF5C37EE47}"/>
              </a:ext>
            </a:extLst>
          </p:cNvPr>
          <p:cNvCxnSpPr>
            <a:cxnSpLocks/>
            <a:endCxn id="82" idx="4"/>
          </p:cNvCxnSpPr>
          <p:nvPr/>
        </p:nvCxnSpPr>
        <p:spPr>
          <a:xfrm flipH="1" flipV="1">
            <a:off x="7132812" y="2670203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>
            <a:extLst>
              <a:ext uri="{FF2B5EF4-FFF2-40B4-BE49-F238E27FC236}">
                <a16:creationId xmlns:a16="http://schemas.microsoft.com/office/drawing/2014/main" id="{F116D336-346A-4AD0-A8FD-5E4AB8431EF4}"/>
              </a:ext>
            </a:extLst>
          </p:cNvPr>
          <p:cNvSpPr/>
          <p:nvPr/>
        </p:nvSpPr>
        <p:spPr>
          <a:xfrm>
            <a:off x="7078812" y="2562203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C0DEFBF-C676-4CBF-AAD5-3026577AD8FD}"/>
              </a:ext>
            </a:extLst>
          </p:cNvPr>
          <p:cNvCxnSpPr>
            <a:cxnSpLocks/>
            <a:endCxn id="82" idx="4"/>
          </p:cNvCxnSpPr>
          <p:nvPr/>
        </p:nvCxnSpPr>
        <p:spPr>
          <a:xfrm flipV="1">
            <a:off x="6975372" y="2670203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F52F5CC-D430-4036-87FE-668F1BB3B588}"/>
              </a:ext>
            </a:extLst>
          </p:cNvPr>
          <p:cNvCxnSpPr>
            <a:cxnSpLocks/>
          </p:cNvCxnSpPr>
          <p:nvPr/>
        </p:nvCxnSpPr>
        <p:spPr>
          <a:xfrm flipV="1">
            <a:off x="7125724" y="2281303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D0E02279-44BD-4284-AFCD-09C1C2AE25FC}"/>
              </a:ext>
            </a:extLst>
          </p:cNvPr>
          <p:cNvCxnSpPr>
            <a:cxnSpLocks/>
            <a:endCxn id="86" idx="4"/>
          </p:cNvCxnSpPr>
          <p:nvPr/>
        </p:nvCxnSpPr>
        <p:spPr>
          <a:xfrm flipH="1" flipV="1">
            <a:off x="8237518" y="2663861"/>
            <a:ext cx="181678" cy="428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558C92A9-FEA4-4696-AEDF-9A759FC31F38}"/>
              </a:ext>
            </a:extLst>
          </p:cNvPr>
          <p:cNvSpPr/>
          <p:nvPr/>
        </p:nvSpPr>
        <p:spPr>
          <a:xfrm>
            <a:off x="8183518" y="255586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096A2F4-1D83-4310-A0DE-B25B29C0CFF5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8080078" y="2663861"/>
            <a:ext cx="157440" cy="419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3E3CC8D-D8BC-4402-A5AB-189D72AB4322}"/>
              </a:ext>
            </a:extLst>
          </p:cNvPr>
          <p:cNvCxnSpPr>
            <a:cxnSpLocks/>
          </p:cNvCxnSpPr>
          <p:nvPr/>
        </p:nvCxnSpPr>
        <p:spPr>
          <a:xfrm flipV="1">
            <a:off x="8230430" y="2274961"/>
            <a:ext cx="0" cy="28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4CDF37-0314-4C71-BC48-5B2A7D4331BC}"/>
              </a:ext>
            </a:extLst>
          </p:cNvPr>
          <p:cNvSpPr txBox="1"/>
          <p:nvPr/>
        </p:nvSpPr>
        <p:spPr>
          <a:xfrm>
            <a:off x="3618917" y="2368558"/>
            <a:ext cx="2014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inner product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F721B01-A988-4110-AC6E-B3AC3BB8564F}"/>
              </a:ext>
            </a:extLst>
          </p:cNvPr>
          <p:cNvSpPr/>
          <p:nvPr/>
        </p:nvSpPr>
        <p:spPr>
          <a:xfrm>
            <a:off x="5627059" y="2507986"/>
            <a:ext cx="309110" cy="22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FD13ACE-2163-4D7C-83E7-B5B2FC14AF72}"/>
              </a:ext>
            </a:extLst>
          </p:cNvPr>
          <p:cNvSpPr/>
          <p:nvPr/>
        </p:nvSpPr>
        <p:spPr>
          <a:xfrm>
            <a:off x="5781614" y="1896591"/>
            <a:ext cx="2627696" cy="352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118A0B-BF90-4237-95C2-A8AB6E568608}"/>
              </a:ext>
            </a:extLst>
          </p:cNvPr>
          <p:cNvSpPr txBox="1"/>
          <p:nvPr/>
        </p:nvSpPr>
        <p:spPr>
          <a:xfrm>
            <a:off x="6661069" y="1345356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948AF83-7170-4BAF-95FE-3FB102234FB1}"/>
              </a:ext>
            </a:extLst>
          </p:cNvPr>
          <p:cNvSpPr txBox="1"/>
          <p:nvPr/>
        </p:nvSpPr>
        <p:spPr>
          <a:xfrm>
            <a:off x="5567181" y="1318594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C29934C-9E26-4026-9512-B3489E500A18}"/>
              </a:ext>
            </a:extLst>
          </p:cNvPr>
          <p:cNvSpPr txBox="1"/>
          <p:nvPr/>
        </p:nvSpPr>
        <p:spPr>
          <a:xfrm>
            <a:off x="7779511" y="1334591"/>
            <a:ext cx="90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0.7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78B16C-D62E-452B-8A37-AE57CC6E5769}"/>
              </a:ext>
            </a:extLst>
          </p:cNvPr>
          <p:cNvSpPr txBox="1"/>
          <p:nvPr/>
        </p:nvSpPr>
        <p:spPr>
          <a:xfrm>
            <a:off x="187168" y="2424141"/>
            <a:ext cx="313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answer is “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</a:t>
            </a:r>
            <a:r>
              <a: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EE3AFE6-D117-48BA-95D9-F26DFC7F3E20}"/>
              </a:ext>
            </a:extLst>
          </p:cNvPr>
          <p:cNvSpPr/>
          <p:nvPr/>
        </p:nvSpPr>
        <p:spPr>
          <a:xfrm rot="5400000">
            <a:off x="5829532" y="3350046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A6BE7A0-5E97-40AA-891C-5D94D653397E}"/>
              </a:ext>
            </a:extLst>
          </p:cNvPr>
          <p:cNvSpPr/>
          <p:nvPr/>
        </p:nvSpPr>
        <p:spPr>
          <a:xfrm rot="5400000">
            <a:off x="6927985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1EF14251-BCF2-4FEE-88B1-D9301F2F4786}"/>
              </a:ext>
            </a:extLst>
          </p:cNvPr>
          <p:cNvSpPr/>
          <p:nvPr/>
        </p:nvSpPr>
        <p:spPr>
          <a:xfrm rot="5400000">
            <a:off x="8017974" y="3358697"/>
            <a:ext cx="760287" cy="1952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5F294E66-4048-40BF-86FE-1887F572428D}"/>
              </a:ext>
            </a:extLst>
          </p:cNvPr>
          <p:cNvSpPr txBox="1"/>
          <p:nvPr/>
        </p:nvSpPr>
        <p:spPr>
          <a:xfrm>
            <a:off x="220322" y="1967360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 =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9EC7301-1F20-4D9B-9791-A9851A3EC267}"/>
              </a:ext>
            </a:extLst>
          </p:cNvPr>
          <p:cNvSpPr txBox="1"/>
          <p:nvPr/>
        </p:nvSpPr>
        <p:spPr>
          <a:xfrm>
            <a:off x="998524" y="1957482"/>
            <a:ext cx="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 = 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52234BDC-4A9C-4166-B0A4-E8FFF449643A}"/>
              </a:ext>
            </a:extLst>
          </p:cNvPr>
          <p:cNvSpPr/>
          <p:nvPr/>
        </p:nvSpPr>
        <p:spPr>
          <a:xfrm>
            <a:off x="7953857" y="1387733"/>
            <a:ext cx="561493" cy="313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DE5AE030-E5EF-4CA9-B1BE-16EB7A954067}"/>
              </a:ext>
            </a:extLst>
          </p:cNvPr>
          <p:cNvGrpSpPr/>
          <p:nvPr/>
        </p:nvGrpSpPr>
        <p:grpSpPr>
          <a:xfrm>
            <a:off x="2548810" y="1340360"/>
            <a:ext cx="2559631" cy="952792"/>
            <a:chOff x="2337593" y="1336832"/>
            <a:chExt cx="2559631" cy="952792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D739A3DB-D0F4-4955-9BCF-F43123A7AD50}"/>
                </a:ext>
              </a:extLst>
            </p:cNvPr>
            <p:cNvSpPr/>
            <p:nvPr/>
          </p:nvSpPr>
          <p:spPr>
            <a:xfrm>
              <a:off x="2337593" y="1336832"/>
              <a:ext cx="2375152" cy="9527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CB53772-DCB1-4403-94B7-F7A927F79BB1}"/>
                </a:ext>
              </a:extLst>
            </p:cNvPr>
            <p:cNvGrpSpPr/>
            <p:nvPr/>
          </p:nvGrpSpPr>
          <p:grpSpPr>
            <a:xfrm>
              <a:off x="2474889" y="1403471"/>
              <a:ext cx="2422335" cy="830997"/>
              <a:chOff x="2474888" y="1403471"/>
              <a:chExt cx="2503142" cy="830997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7E765558-1C78-4CA9-B447-36C3B9FC5B56}"/>
                  </a:ext>
                </a:extLst>
              </p:cNvPr>
              <p:cNvSpPr/>
              <p:nvPr/>
            </p:nvSpPr>
            <p:spPr>
              <a:xfrm rot="5400000">
                <a:off x="2609085" y="1727344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F1AFBB4F-E4EF-4303-9DDE-590189160C31}"/>
                  </a:ext>
                </a:extLst>
              </p:cNvPr>
              <p:cNvSpPr/>
              <p:nvPr/>
            </p:nvSpPr>
            <p:spPr>
              <a:xfrm rot="5400000">
                <a:off x="2192349" y="1711461"/>
                <a:ext cx="760287" cy="19520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820DA896-3468-45C2-B7D5-65D71E627928}"/>
                  </a:ext>
                </a:extLst>
              </p:cNvPr>
              <p:cNvSpPr txBox="1"/>
              <p:nvPr/>
            </p:nvSpPr>
            <p:spPr>
              <a:xfrm>
                <a:off x="3180798" y="1403471"/>
                <a:ext cx="1797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Random Initialized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047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6" grpId="0" animBg="1"/>
      <p:bldP spid="11" grpId="0"/>
      <p:bldP spid="12" grpId="0" animBg="1"/>
      <p:bldP spid="17" grpId="0" animBg="1"/>
      <p:bldP spid="18" grpId="0"/>
      <p:bldP spid="92" grpId="0"/>
      <p:bldP spid="93" grpId="0"/>
      <p:bldP spid="20" grpId="0"/>
      <p:bldP spid="95" grpId="0" animBg="1"/>
      <p:bldP spid="96" grpId="0" animBg="1"/>
      <p:bldP spid="97" grpId="0" animBg="1"/>
      <p:bldP spid="99" grpId="0"/>
      <p:bldP spid="10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752FE-9D51-4C83-AB50-32AB26243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That is all about BERT!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6DFCF-B066-4F2C-A327-F759C303C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Free Vector | That's all folks!">
            <a:extLst>
              <a:ext uri="{FF2B5EF4-FFF2-40B4-BE49-F238E27FC236}">
                <a16:creationId xmlns:a16="http://schemas.microsoft.com/office/drawing/2014/main" id="{941C75EF-D2B0-470C-A6CB-A076B167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3DD7497C-613A-4D85-B9DC-E15FE7A5E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54" y="2648866"/>
            <a:ext cx="2769746" cy="460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8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09E30-3DD8-41EB-A3F6-B6385D2E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BERT is challenging!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7C5E3A-50A1-4DFE-951B-8C476913F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47" y="2402132"/>
            <a:ext cx="6838533" cy="435025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2E6B523-1B5D-4E6D-87FF-6BFEEF4AF6B9}"/>
              </a:ext>
            </a:extLst>
          </p:cNvPr>
          <p:cNvSpPr txBox="1"/>
          <p:nvPr/>
        </p:nvSpPr>
        <p:spPr>
          <a:xfrm>
            <a:off x="300420" y="5915207"/>
            <a:ext cx="1761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GLUE scores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B29ED85-0A7C-4AFB-8444-6C9B2A691E21}"/>
              </a:ext>
            </a:extLst>
          </p:cNvPr>
          <p:cNvCxnSpPr>
            <a:cxnSpLocks/>
          </p:cNvCxnSpPr>
          <p:nvPr/>
        </p:nvCxnSpPr>
        <p:spPr>
          <a:xfrm flipH="1">
            <a:off x="1257925" y="5198324"/>
            <a:ext cx="594723" cy="728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0EC7F028-4AB0-4979-B2B4-7D204423B7EF}"/>
              </a:ext>
            </a:extLst>
          </p:cNvPr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herit"/>
                <a:ea typeface="新細明體" panose="02020500000000000000" pitchFamily="18" charset="-120"/>
                <a:cs typeface="+mn-cs"/>
              </a:rPr>
              <a:t>姜成翰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AB29BE3-3624-46B6-B7F9-D0FDBB1D3C09}"/>
              </a:ext>
            </a:extLst>
          </p:cNvPr>
          <p:cNvSpPr txBox="1"/>
          <p:nvPr/>
        </p:nvSpPr>
        <p:spPr>
          <a:xfrm>
            <a:off x="4836163" y="75650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台達電產學合作計畫研究成果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9439101-AFAC-4ECD-A912-3C8E6D8D5C0B}"/>
              </a:ext>
            </a:extLst>
          </p:cNvPr>
          <p:cNvCxnSpPr>
            <a:cxnSpLocks/>
          </p:cNvCxnSpPr>
          <p:nvPr/>
        </p:nvCxnSpPr>
        <p:spPr>
          <a:xfrm flipH="1" flipV="1">
            <a:off x="3203640" y="4130572"/>
            <a:ext cx="657979" cy="211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5FCC06D-4140-4DFF-ABE7-7B07D73A6D89}"/>
              </a:ext>
            </a:extLst>
          </p:cNvPr>
          <p:cNvSpPr txBox="1"/>
          <p:nvPr/>
        </p:nvSpPr>
        <p:spPr>
          <a:xfrm>
            <a:off x="3861619" y="4130572"/>
            <a:ext cx="28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Our ALBERT-base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9BDB8B6-FD58-480F-BCB9-3087EDC626AA}"/>
              </a:ext>
            </a:extLst>
          </p:cNvPr>
          <p:cNvCxnSpPr>
            <a:cxnSpLocks/>
          </p:cNvCxnSpPr>
          <p:nvPr/>
        </p:nvCxnSpPr>
        <p:spPr>
          <a:xfrm flipH="1">
            <a:off x="5009005" y="2615598"/>
            <a:ext cx="527047" cy="292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9B2BCD-C2AD-4A40-859C-128D40C106C1}"/>
              </a:ext>
            </a:extLst>
          </p:cNvPr>
          <p:cNvSpPr txBox="1"/>
          <p:nvPr/>
        </p:nvSpPr>
        <p:spPr>
          <a:xfrm>
            <a:off x="5535334" y="2399345"/>
            <a:ext cx="320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Google’s ALBERT-base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BC2E65-81B6-41E5-A49F-6FE06E607A12}"/>
              </a:ext>
            </a:extLst>
          </p:cNvPr>
          <p:cNvSpPr txBox="1"/>
          <p:nvPr/>
        </p:nvSpPr>
        <p:spPr>
          <a:xfrm>
            <a:off x="3882140" y="4454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https://arxiv.org/abs/2010.02480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4098A7D-58A7-4D92-B627-2F95D10B7DA3}"/>
              </a:ext>
            </a:extLst>
          </p:cNvPr>
          <p:cNvSpPr txBox="1"/>
          <p:nvPr/>
        </p:nvSpPr>
        <p:spPr>
          <a:xfrm>
            <a:off x="5437839" y="3563114"/>
            <a:ext cx="320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Google’s BERT-base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ABA7F79-1F3B-43BB-B197-6134C1D7D79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956895" y="3556967"/>
            <a:ext cx="480944" cy="236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8CDEA2B-EE9A-4356-80A2-90FC47D6F668}"/>
              </a:ext>
            </a:extLst>
          </p:cNvPr>
          <p:cNvSpPr txBox="1"/>
          <p:nvPr/>
        </p:nvSpPr>
        <p:spPr>
          <a:xfrm>
            <a:off x="542040" y="1390677"/>
            <a:ext cx="706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data has more than </a:t>
            </a:r>
            <a:r>
              <a:rPr lang="en-US" altLang="zh-TW" sz="2400" b="1" dirty="0"/>
              <a:t>3 billions</a:t>
            </a:r>
            <a:r>
              <a:rPr lang="en-US" altLang="zh-TW" sz="2400" dirty="0"/>
              <a:t> of words. 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30E010A-829C-45AD-9CA7-B955119BDF6C}"/>
              </a:ext>
            </a:extLst>
          </p:cNvPr>
          <p:cNvSpPr txBox="1"/>
          <p:nvPr/>
        </p:nvSpPr>
        <p:spPr>
          <a:xfrm>
            <a:off x="4630993" y="1783817"/>
            <a:ext cx="46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3000</a:t>
            </a:r>
            <a:r>
              <a:rPr lang="en-US" altLang="zh-TW" sz="2400" dirty="0"/>
              <a:t> times of </a:t>
            </a:r>
            <a:r>
              <a:rPr lang="en-US" altLang="zh-TW" sz="2400" b="1" dirty="0"/>
              <a:t>Harry Potter series  </a:t>
            </a:r>
            <a:endParaRPr lang="zh-TW" altLang="en-US" sz="2400" b="1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98F6BBD-E14B-4DB9-8AEB-18E25F46AE57}"/>
              </a:ext>
            </a:extLst>
          </p:cNvPr>
          <p:cNvCxnSpPr/>
          <p:nvPr/>
        </p:nvCxnSpPr>
        <p:spPr>
          <a:xfrm>
            <a:off x="2627964" y="5295674"/>
            <a:ext cx="577215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0B3794-9282-4934-AEDE-BC7043EBC4CE}"/>
              </a:ext>
            </a:extLst>
          </p:cNvPr>
          <p:cNvSpPr txBox="1"/>
          <p:nvPr/>
        </p:nvSpPr>
        <p:spPr>
          <a:xfrm>
            <a:off x="3165763" y="5315196"/>
            <a:ext cx="277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 days with TPU v3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906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  <p:bldP spid="13" grpId="0"/>
      <p:bldP spid="14" grpId="0"/>
      <p:bldP spid="18" grpId="0"/>
      <p:bldP spid="19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480A0-B81E-4D6B-9512-F0BBC5AB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Embryology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胚胎學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1A773AF-580F-418F-BBDF-E2B9151D1728}"/>
              </a:ext>
            </a:extLst>
          </p:cNvPr>
          <p:cNvGrpSpPr/>
          <p:nvPr/>
        </p:nvGrpSpPr>
        <p:grpSpPr>
          <a:xfrm>
            <a:off x="628650" y="1419963"/>
            <a:ext cx="8202017" cy="3570002"/>
            <a:chOff x="2908394" y="1709101"/>
            <a:chExt cx="6747712" cy="2937003"/>
          </a:xfrm>
        </p:grpSpPr>
        <p:pic>
          <p:nvPicPr>
            <p:cNvPr id="5" name="Picture 2" descr="懷孕4-8周：胚胎的發育-母嬰--高清正版影音線上看-愛奇藝臺灣站">
              <a:extLst>
                <a:ext uri="{FF2B5EF4-FFF2-40B4-BE49-F238E27FC236}">
                  <a16:creationId xmlns:a16="http://schemas.microsoft.com/office/drawing/2014/main" id="{F3A66860-9E13-41AF-B4F9-CD2276F2F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394" y="1709101"/>
              <a:ext cx="5221339" cy="293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ãBERT pngãçåçæå°çµæ">
              <a:extLst>
                <a:ext uri="{FF2B5EF4-FFF2-40B4-BE49-F238E27FC236}">
                  <a16:creationId xmlns:a16="http://schemas.microsoft.com/office/drawing/2014/main" id="{37EC0E5B-824B-429D-B927-54BFEA2114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733" y="2106067"/>
              <a:ext cx="1526373" cy="254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A0C78A-E9CF-49E6-9310-C3A830A4E6D7}"/>
              </a:ext>
            </a:extLst>
          </p:cNvPr>
          <p:cNvSpPr txBox="1"/>
          <p:nvPr/>
        </p:nvSpPr>
        <p:spPr>
          <a:xfrm>
            <a:off x="900471" y="4864628"/>
            <a:ext cx="5576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When does BERT know POS tagging, syntactic parsing, semantics?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7162CB-EFFD-4DD0-8FB1-A21A0FB7D784}"/>
              </a:ext>
            </a:extLst>
          </p:cNvPr>
          <p:cNvSpPr txBox="1"/>
          <p:nvPr/>
        </p:nvSpPr>
        <p:spPr>
          <a:xfrm>
            <a:off x="3922251" y="5959359"/>
            <a:ext cx="5576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answer is counterintuitive!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1BAD69-7AFD-4A93-B26F-8C937A08C189}"/>
              </a:ext>
            </a:extLst>
          </p:cNvPr>
          <p:cNvSpPr txBox="1"/>
          <p:nvPr/>
        </p:nvSpPr>
        <p:spPr>
          <a:xfrm>
            <a:off x="669290" y="12666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https://arxiv.org/abs/2010.02480</a:t>
            </a:r>
          </a:p>
        </p:txBody>
      </p:sp>
    </p:spTree>
    <p:extLst>
      <p:ext uri="{BB962C8B-B14F-4D97-AF65-F5344CB8AC3E}">
        <p14:creationId xmlns:p14="http://schemas.microsoft.com/office/powerpoint/2010/main" val="62046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圓角矩形 63"/>
          <p:cNvSpPr/>
          <p:nvPr/>
        </p:nvSpPr>
        <p:spPr>
          <a:xfrm>
            <a:off x="1041732" y="5289966"/>
            <a:ext cx="2930120" cy="4616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Pre-training a seq2seq model</a:t>
            </a:r>
            <a:endParaRPr lang="zh-TW" altLang="en-US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A511B26-2E18-420D-9FF7-7580722C89D9}"/>
              </a:ext>
            </a:extLst>
          </p:cNvPr>
          <p:cNvCxnSpPr>
            <a:cxnSpLocks/>
          </p:cNvCxnSpPr>
          <p:nvPr/>
        </p:nvCxnSpPr>
        <p:spPr>
          <a:xfrm flipV="1">
            <a:off x="1447119" y="499657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7056EA2-61C9-4EF3-A0B4-19F2A1399667}"/>
              </a:ext>
            </a:extLst>
          </p:cNvPr>
          <p:cNvCxnSpPr>
            <a:cxnSpLocks/>
          </p:cNvCxnSpPr>
          <p:nvPr/>
        </p:nvCxnSpPr>
        <p:spPr>
          <a:xfrm flipV="1">
            <a:off x="2158634" y="498218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V="1">
            <a:off x="2848294" y="496356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68580" y="526376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690365" y="527167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362666" y="5264776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314085" y="308769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033102" y="31067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694968" y="31067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V="1">
            <a:off x="3562875" y="496701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3077247" y="5268227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3570521" y="4413626"/>
            <a:ext cx="1921183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916663" y="3552833"/>
            <a:ext cx="1493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Cross Attention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371886" y="310937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8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5508575" y="3926084"/>
            <a:ext cx="2701666" cy="1072462"/>
          </a:xfrm>
          <a:prstGeom prst="roundRect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1116505" y="3877396"/>
            <a:ext cx="2701666" cy="1072462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5818337" y="3555847"/>
            <a:ext cx="2115756" cy="384525"/>
            <a:chOff x="1850557" y="4995312"/>
            <a:chExt cx="2115756" cy="384525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BA511B26-2E18-420D-9FF7-7580722C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57" y="502832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37056EA2-61C9-4EF3-A0B4-19F2A139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2072" y="501393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732" y="499531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78429148-5B7D-4C4A-A504-C3269331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6313" y="4998763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字方塊 49"/>
          <p:cNvSpPr txBox="1"/>
          <p:nvPr/>
        </p:nvSpPr>
        <p:spPr>
          <a:xfrm>
            <a:off x="5301318" y="21021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23103" y="211001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695404" y="2103117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409985" y="210656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685061" y="2102105"/>
            <a:ext cx="445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Reconstruct the 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H="1" flipV="1">
            <a:off x="5801616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H="1" flipV="1">
            <a:off x="6507501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H="1" flipV="1">
            <a:off x="7200787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78429148-5B7D-4C4A-A504-C32693315E47}"/>
              </a:ext>
            </a:extLst>
          </p:cNvPr>
          <p:cNvCxnSpPr>
            <a:cxnSpLocks/>
          </p:cNvCxnSpPr>
          <p:nvPr/>
        </p:nvCxnSpPr>
        <p:spPr>
          <a:xfrm flipH="1" flipV="1">
            <a:off x="7939312" y="2571684"/>
            <a:ext cx="0" cy="59773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4093668" y="5290334"/>
            <a:ext cx="14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Corrupted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71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0" grpId="0"/>
      <p:bldP spid="51" grpId="0"/>
      <p:bldP spid="52" grpId="0"/>
      <p:bldP spid="53" grpId="0"/>
      <p:bldP spid="5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62" y="947496"/>
            <a:ext cx="5006667" cy="63318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201" y="4297225"/>
            <a:ext cx="2462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mbeddings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from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anguage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dels)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29300" y="1747686"/>
            <a:ext cx="3314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idirectional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ncoder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epresentations from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ransformers)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9110" y="331215"/>
            <a:ext cx="44648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ERNIE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nhanced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epresentation through K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owledge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9522" y="1419936"/>
            <a:ext cx="366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Big Bird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Transformers for Longer Sequences</a:t>
            </a:r>
          </a:p>
        </p:txBody>
      </p:sp>
      <p:cxnSp>
        <p:nvCxnSpPr>
          <p:cNvPr id="11" name="直線單箭頭接點 10"/>
          <p:cNvCxnSpPr>
            <a:cxnSpLocks/>
            <a:endCxn id="3" idx="2"/>
          </p:cNvCxnSpPr>
          <p:nvPr/>
        </p:nvCxnSpPr>
        <p:spPr>
          <a:xfrm flipV="1">
            <a:off x="6824231" y="2948015"/>
            <a:ext cx="662419" cy="12049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5382676" y="1162213"/>
            <a:ext cx="320697" cy="2951184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 flipH="1" flipV="1">
            <a:off x="3033449" y="2094239"/>
            <a:ext cx="1455752" cy="7238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cxnSpLocks/>
          </p:cNvCxnSpPr>
          <p:nvPr/>
        </p:nvCxnSpPr>
        <p:spPr>
          <a:xfrm flipH="1" flipV="1">
            <a:off x="2395233" y="5098942"/>
            <a:ext cx="1436397" cy="139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0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MASS / BART</a:t>
            </a:r>
            <a:endParaRPr lang="zh-TW" altLang="en-US" dirty="0"/>
          </a:p>
        </p:txBody>
      </p:sp>
      <p:pic>
        <p:nvPicPr>
          <p:cNvPr id="4" name="Picture 4" descr="霸子·辛普森- 維基百科，自由的百科全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74" y="1193978"/>
            <a:ext cx="1422523" cy="212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09710" y="2742873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BART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8650" y="3493008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  B  [SEP]  C   D   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4777109" y="1635825"/>
            <a:ext cx="3138678" cy="523220"/>
            <a:chOff x="4466213" y="1690689"/>
            <a:chExt cx="3138678" cy="523220"/>
          </a:xfrm>
        </p:grpSpPr>
        <p:sp>
          <p:nvSpPr>
            <p:cNvPr id="7" name="文字方塊 6"/>
            <p:cNvSpPr txBox="1"/>
            <p:nvPr/>
          </p:nvSpPr>
          <p:spPr>
            <a:xfrm>
              <a:off x="4466213" y="1690689"/>
              <a:ext cx="3138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   B  [SEP]  C   D   E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547616" y="1690689"/>
              <a:ext cx="512064" cy="52322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4797367" y="2597759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  B  [SEP]  C   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815655" y="3559278"/>
            <a:ext cx="384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   D   E  [SEP]  A   B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15655" y="4435054"/>
            <a:ext cx="313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   E   A   B  [SEP]  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4850261" y="5338107"/>
            <a:ext cx="4641211" cy="578638"/>
            <a:chOff x="4502788" y="5831883"/>
            <a:chExt cx="4641211" cy="578638"/>
          </a:xfrm>
        </p:grpSpPr>
        <p:sp>
          <p:nvSpPr>
            <p:cNvPr id="17" name="文字方塊 16"/>
            <p:cNvSpPr txBox="1"/>
            <p:nvPr/>
          </p:nvSpPr>
          <p:spPr>
            <a:xfrm>
              <a:off x="4502788" y="5887301"/>
              <a:ext cx="4641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          B  [SEP]             E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4962656" y="5831883"/>
              <a:ext cx="512064" cy="52322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6969697" y="5869013"/>
              <a:ext cx="512064" cy="52322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2" name="Picture 2" descr="安和衡器有限公司-地磅,電子秤,檢重秤,分選秤,精密天平,無線電子吊秤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674" y="409415"/>
            <a:ext cx="803689" cy="114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7915787" y="916918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/>
          <p:cNvCxnSpPr>
            <a:stCxn id="7" idx="1"/>
          </p:cNvCxnSpPr>
          <p:nvPr/>
        </p:nvCxnSpPr>
        <p:spPr>
          <a:xfrm flipH="1">
            <a:off x="3621025" y="1897435"/>
            <a:ext cx="1156084" cy="1661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0" idx="1"/>
          </p:cNvCxnSpPr>
          <p:nvPr/>
        </p:nvCxnSpPr>
        <p:spPr>
          <a:xfrm flipH="1">
            <a:off x="3621025" y="2859369"/>
            <a:ext cx="1176342" cy="895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317170" y="2926252"/>
            <a:ext cx="160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(Delete “D”)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1" name="直線單箭頭接點 30"/>
          <p:cNvCxnSpPr>
            <a:stCxn id="13" idx="1"/>
          </p:cNvCxnSpPr>
          <p:nvPr/>
        </p:nvCxnSpPr>
        <p:spPr>
          <a:xfrm flipH="1">
            <a:off x="3621025" y="3820888"/>
            <a:ext cx="1194630" cy="21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</p:cNvCxnSpPr>
          <p:nvPr/>
        </p:nvCxnSpPr>
        <p:spPr>
          <a:xfrm flipH="1" flipV="1">
            <a:off x="3621025" y="3997577"/>
            <a:ext cx="1194630" cy="699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17" idx="1"/>
          </p:cNvCxnSpPr>
          <p:nvPr/>
        </p:nvCxnSpPr>
        <p:spPr>
          <a:xfrm flipH="1" flipV="1">
            <a:off x="3555046" y="4148768"/>
            <a:ext cx="1295215" cy="1506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693713" y="5990265"/>
            <a:ext cx="2135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Text Infilling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7114544" y="3945862"/>
            <a:ext cx="217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(permutation)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139494" y="4794111"/>
            <a:ext cx="1526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(rotation)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A2E5F7D-2ADF-4447-A283-4D81C938CB02}"/>
              </a:ext>
            </a:extLst>
          </p:cNvPr>
          <p:cNvSpPr txBox="1"/>
          <p:nvPr/>
        </p:nvSpPr>
        <p:spPr>
          <a:xfrm>
            <a:off x="566679" y="5415271"/>
            <a:ext cx="474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https://arxiv.org/abs/1905.02450</a:t>
            </a:r>
            <a:endParaRPr lang="en-US" altLang="zh-TW" dirty="0"/>
          </a:p>
          <a:p>
            <a:r>
              <a:rPr lang="en-US" altLang="zh-TW" dirty="0"/>
              <a:t>https://arxiv.org/abs/1910.13461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198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5" grpId="0"/>
      <p:bldP spid="23" grpId="0"/>
      <p:bldP spid="30" grpId="0"/>
      <p:bldP spid="40" grpId="0"/>
      <p:bldP spid="42" grpId="0"/>
      <p:bldP spid="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T5 – Comparison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Transfer Text-to-Text Transformer (T5)</a:t>
            </a:r>
          </a:p>
          <a:p>
            <a:r>
              <a:rPr lang="en-US" altLang="zh-TW" dirty="0"/>
              <a:t>Colossal Clean Crawled Corpus (C4)</a:t>
            </a:r>
            <a:endParaRPr lang="zh-TW" altLang="en-US" dirty="0"/>
          </a:p>
          <a:p>
            <a:endParaRPr lang="en-US" altLang="zh-TW" b="1" dirty="0"/>
          </a:p>
          <a:p>
            <a:endParaRPr lang="en-US" altLang="zh-TW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2763"/>
            <a:ext cx="8869866" cy="16906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791" y="3809206"/>
            <a:ext cx="5172075" cy="2619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柯羅索巨獸Colossal 電影介紹- 電影神搜">
            <a:extLst>
              <a:ext uri="{FF2B5EF4-FFF2-40B4-BE49-F238E27FC236}">
                <a16:creationId xmlns:a16="http://schemas.microsoft.com/office/drawing/2014/main" id="{F3D29243-54E5-4EA4-8477-B46F8A39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34" y="94854"/>
            <a:ext cx="2136273" cy="30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92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54ECCB-CA9A-46BD-927E-EE2665DC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EE841B-DA85-4CB4-8866-B1EC4AF610E4}"/>
              </a:ext>
            </a:extLst>
          </p:cNvPr>
          <p:cNvSpPr/>
          <p:nvPr/>
        </p:nvSpPr>
        <p:spPr>
          <a:xfrm>
            <a:off x="814404" y="440293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A9BAF131-1BC5-440A-94D4-1DD62760A3E5}"/>
              </a:ext>
            </a:extLst>
          </p:cNvPr>
          <p:cNvCxnSpPr>
            <a:cxnSpLocks/>
          </p:cNvCxnSpPr>
          <p:nvPr/>
        </p:nvCxnSpPr>
        <p:spPr>
          <a:xfrm flipV="1">
            <a:off x="1235326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2300260-C00F-438A-8CC0-FD9B29F0FA90}"/>
              </a:ext>
            </a:extLst>
          </p:cNvPr>
          <p:cNvCxnSpPr>
            <a:cxnSpLocks/>
          </p:cNvCxnSpPr>
          <p:nvPr/>
        </p:nvCxnSpPr>
        <p:spPr>
          <a:xfrm flipV="1">
            <a:off x="2289543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CD924C1-2D2A-4B9F-9B60-E6DE49D054CC}"/>
              </a:ext>
            </a:extLst>
          </p:cNvPr>
          <p:cNvCxnSpPr>
            <a:cxnSpLocks/>
          </p:cNvCxnSpPr>
          <p:nvPr/>
        </p:nvCxnSpPr>
        <p:spPr>
          <a:xfrm flipV="1">
            <a:off x="3310128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BE51980-DE2B-4A2C-BFF4-97B049C73B4B}"/>
              </a:ext>
            </a:extLst>
          </p:cNvPr>
          <p:cNvCxnSpPr>
            <a:cxnSpLocks/>
          </p:cNvCxnSpPr>
          <p:nvPr/>
        </p:nvCxnSpPr>
        <p:spPr>
          <a:xfrm flipV="1">
            <a:off x="4364344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252F070-215C-4257-BA02-1FE18C6A6800}"/>
              </a:ext>
            </a:extLst>
          </p:cNvPr>
          <p:cNvCxnSpPr>
            <a:cxnSpLocks/>
          </p:cNvCxnSpPr>
          <p:nvPr/>
        </p:nvCxnSpPr>
        <p:spPr>
          <a:xfrm flipV="1">
            <a:off x="122040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FF6BE0A-ADBE-4CA1-AAC1-BDCC90E0EAAF}"/>
              </a:ext>
            </a:extLst>
          </p:cNvPr>
          <p:cNvCxnSpPr>
            <a:cxnSpLocks/>
          </p:cNvCxnSpPr>
          <p:nvPr/>
        </p:nvCxnSpPr>
        <p:spPr>
          <a:xfrm flipV="1">
            <a:off x="2289543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C3C03BD-81AA-4E15-AE3F-0A122286A032}"/>
              </a:ext>
            </a:extLst>
          </p:cNvPr>
          <p:cNvCxnSpPr>
            <a:cxnSpLocks/>
          </p:cNvCxnSpPr>
          <p:nvPr/>
        </p:nvCxnSpPr>
        <p:spPr>
          <a:xfrm flipV="1">
            <a:off x="331193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51671EA-8ECA-4557-8ED8-248E54819CC1}"/>
              </a:ext>
            </a:extLst>
          </p:cNvPr>
          <p:cNvCxnSpPr>
            <a:cxnSpLocks/>
          </p:cNvCxnSpPr>
          <p:nvPr/>
        </p:nvCxnSpPr>
        <p:spPr>
          <a:xfrm flipV="1">
            <a:off x="4364344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79E264E-D0F0-44C6-BFD8-A696B54E3EAC}"/>
              </a:ext>
            </a:extLst>
          </p:cNvPr>
          <p:cNvSpPr/>
          <p:nvPr/>
        </p:nvSpPr>
        <p:spPr>
          <a:xfrm rot="5400000">
            <a:off x="840261" y="353993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40289CD-1251-44F1-8807-0BF62508425A}"/>
              </a:ext>
            </a:extLst>
          </p:cNvPr>
          <p:cNvSpPr/>
          <p:nvPr/>
        </p:nvSpPr>
        <p:spPr>
          <a:xfrm rot="5400000">
            <a:off x="1909399" y="355927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EB3913-1B53-4422-A959-72CF2421B2E0}"/>
              </a:ext>
            </a:extLst>
          </p:cNvPr>
          <p:cNvSpPr/>
          <p:nvPr/>
        </p:nvSpPr>
        <p:spPr>
          <a:xfrm rot="5400000">
            <a:off x="2938094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0B08BB-61A4-4808-8686-82ADADFEAA4D}"/>
              </a:ext>
            </a:extLst>
          </p:cNvPr>
          <p:cNvSpPr/>
          <p:nvPr/>
        </p:nvSpPr>
        <p:spPr>
          <a:xfrm rot="5400000">
            <a:off x="3976510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4859E28-FE84-48F6-B9A7-856328784877}"/>
              </a:ext>
            </a:extLst>
          </p:cNvPr>
          <p:cNvSpPr txBox="1"/>
          <p:nvPr/>
        </p:nvSpPr>
        <p:spPr>
          <a:xfrm>
            <a:off x="724464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F4C34BE-33A7-4591-A311-847FDCCAB12A}"/>
              </a:ext>
            </a:extLst>
          </p:cNvPr>
          <p:cNvSpPr txBox="1"/>
          <p:nvPr/>
        </p:nvSpPr>
        <p:spPr>
          <a:xfrm>
            <a:off x="1758659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A152269-FA83-42FB-9F11-57C455C236FC}"/>
              </a:ext>
            </a:extLst>
          </p:cNvPr>
          <p:cNvSpPr txBox="1"/>
          <p:nvPr/>
        </p:nvSpPr>
        <p:spPr>
          <a:xfrm>
            <a:off x="2792853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8B59DA-3A58-4226-B589-26ABA657745F}"/>
              </a:ext>
            </a:extLst>
          </p:cNvPr>
          <p:cNvSpPr txBox="1"/>
          <p:nvPr/>
        </p:nvSpPr>
        <p:spPr>
          <a:xfrm>
            <a:off x="3869465" y="595700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E321EFC-1C68-488A-9DD5-B9ACF875755B}"/>
              </a:ext>
            </a:extLst>
          </p:cNvPr>
          <p:cNvCxnSpPr>
            <a:cxnSpLocks/>
          </p:cNvCxnSpPr>
          <p:nvPr/>
        </p:nvCxnSpPr>
        <p:spPr>
          <a:xfrm>
            <a:off x="3310128" y="2713186"/>
            <a:ext cx="0" cy="54916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758162D-DF8C-4C71-8DD9-9E85DFD6757B}"/>
              </a:ext>
            </a:extLst>
          </p:cNvPr>
          <p:cNvSpPr txBox="1"/>
          <p:nvPr/>
        </p:nvSpPr>
        <p:spPr>
          <a:xfrm>
            <a:off x="2152376" y="1764546"/>
            <a:ext cx="2425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Represent the </a:t>
            </a:r>
            <a:r>
              <a:rPr lang="en-US" altLang="zh-TW" sz="2400" b="1" dirty="0"/>
              <a:t>meaning</a:t>
            </a:r>
            <a:r>
              <a:rPr lang="en-US" altLang="zh-TW" sz="2400" dirty="0"/>
              <a:t> of 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3DA4D87-680F-4066-871A-F9BAF7A324A6}"/>
              </a:ext>
            </a:extLst>
          </p:cNvPr>
          <p:cNvSpPr txBox="1"/>
          <p:nvPr/>
        </p:nvSpPr>
        <p:spPr>
          <a:xfrm>
            <a:off x="7810510" y="4456545"/>
            <a:ext cx="72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9CBC803-FF2E-4E1C-BF10-118EF7A0ABA5}"/>
              </a:ext>
            </a:extLst>
          </p:cNvPr>
          <p:cNvSpPr txBox="1"/>
          <p:nvPr/>
        </p:nvSpPr>
        <p:spPr>
          <a:xfrm>
            <a:off x="8136742" y="402818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鳥</a:t>
            </a: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29C5FE7F-49C6-4986-B1CB-D3A29DD8A770}"/>
              </a:ext>
            </a:extLst>
          </p:cNvPr>
          <p:cNvSpPr/>
          <p:nvPr/>
        </p:nvSpPr>
        <p:spPr>
          <a:xfrm rot="5400000">
            <a:off x="7089772" y="3369061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2B701700-57F6-48F4-8C5A-287E723A7D74}"/>
              </a:ext>
            </a:extLst>
          </p:cNvPr>
          <p:cNvSpPr/>
          <p:nvPr/>
        </p:nvSpPr>
        <p:spPr>
          <a:xfrm rot="5400000">
            <a:off x="6264964" y="3519980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079A683C-944E-42AF-960F-27D73637AFD4}"/>
              </a:ext>
            </a:extLst>
          </p:cNvPr>
          <p:cNvSpPr/>
          <p:nvPr/>
        </p:nvSpPr>
        <p:spPr>
          <a:xfrm rot="5400000">
            <a:off x="7963201" y="4040451"/>
            <a:ext cx="134608" cy="134608"/>
          </a:xfrm>
          <a:prstGeom prst="ellipse">
            <a:avLst/>
          </a:prstGeom>
          <a:ln w="19050">
            <a:solidFill>
              <a:srgbClr val="0000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85C22F99-6877-4AFE-A65A-2CF221AFA5B8}"/>
              </a:ext>
            </a:extLst>
          </p:cNvPr>
          <p:cNvSpPr/>
          <p:nvPr/>
        </p:nvSpPr>
        <p:spPr>
          <a:xfrm rot="10190157">
            <a:off x="7630470" y="45437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9CA1385-FDEB-4D76-B3D4-63944C179047}"/>
              </a:ext>
            </a:extLst>
          </p:cNvPr>
          <p:cNvSpPr txBox="1"/>
          <p:nvPr/>
        </p:nvSpPr>
        <p:spPr>
          <a:xfrm>
            <a:off x="6648990" y="2883448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草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7233E1F1-67E7-44DB-B2F0-E9185D18BB9F}"/>
              </a:ext>
            </a:extLst>
          </p:cNvPr>
          <p:cNvGrpSpPr/>
          <p:nvPr/>
        </p:nvGrpSpPr>
        <p:grpSpPr>
          <a:xfrm>
            <a:off x="5346128" y="4603573"/>
            <a:ext cx="724751" cy="461665"/>
            <a:chOff x="5376108" y="4603573"/>
            <a:chExt cx="724751" cy="46166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1FBA8B0-41EE-423F-9A27-8A35116B1AB7}"/>
                </a:ext>
              </a:extLst>
            </p:cNvPr>
            <p:cNvSpPr/>
            <p:nvPr/>
          </p:nvSpPr>
          <p:spPr>
            <a:xfrm rot="10190157">
              <a:off x="5879124" y="4771121"/>
              <a:ext cx="134608" cy="13460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0DF41736-97C7-45C1-8DB1-9872373B74B6}"/>
                </a:ext>
              </a:extLst>
            </p:cNvPr>
            <p:cNvSpPr txBox="1"/>
            <p:nvPr/>
          </p:nvSpPr>
          <p:spPr>
            <a:xfrm>
              <a:off x="5376108" y="4603573"/>
              <a:ext cx="724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038D2CD-A5D6-46C7-B035-065A1587B7F8}"/>
              </a:ext>
            </a:extLst>
          </p:cNvPr>
          <p:cNvSpPr txBox="1"/>
          <p:nvPr/>
        </p:nvSpPr>
        <p:spPr>
          <a:xfrm>
            <a:off x="5409590" y="3038992"/>
            <a:ext cx="828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吃蘋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6B49CA0-0352-48FD-85F4-FDD6FE02313A}"/>
              </a:ext>
            </a:extLst>
          </p:cNvPr>
          <p:cNvSpPr txBox="1"/>
          <p:nvPr/>
        </p:nvSpPr>
        <p:spPr>
          <a:xfrm>
            <a:off x="6070509" y="3058315"/>
            <a:ext cx="569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果</a:t>
            </a: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AA22BA4-EE5D-4B10-9085-0D8E0CDFA828}"/>
              </a:ext>
            </a:extLst>
          </p:cNvPr>
          <p:cNvGrpSpPr/>
          <p:nvPr/>
        </p:nvGrpSpPr>
        <p:grpSpPr>
          <a:xfrm>
            <a:off x="6014995" y="4986179"/>
            <a:ext cx="1890519" cy="587798"/>
            <a:chOff x="5791405" y="5148959"/>
            <a:chExt cx="1890519" cy="587798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AF33BEDA-34DB-485B-B69F-CC05ECBED46C}"/>
                </a:ext>
              </a:extLst>
            </p:cNvPr>
            <p:cNvSpPr txBox="1"/>
            <p:nvPr/>
          </p:nvSpPr>
          <p:spPr>
            <a:xfrm>
              <a:off x="5791405" y="5148959"/>
              <a:ext cx="189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蘋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果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手機</a:t>
              </a:r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21D566C7-903E-49D9-B90D-C4849B4B852D}"/>
                </a:ext>
              </a:extLst>
            </p:cNvPr>
            <p:cNvSpPr/>
            <p:nvPr/>
          </p:nvSpPr>
          <p:spPr>
            <a:xfrm rot="5400000">
              <a:off x="6280739" y="5602149"/>
              <a:ext cx="134608" cy="1346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E41D0322-D496-41D5-A84E-34D7B0E58720}"/>
              </a:ext>
            </a:extLst>
          </p:cNvPr>
          <p:cNvCxnSpPr>
            <a:cxnSpLocks/>
          </p:cNvCxnSpPr>
          <p:nvPr/>
        </p:nvCxnSpPr>
        <p:spPr>
          <a:xfrm>
            <a:off x="1156384" y="2426060"/>
            <a:ext cx="1119622" cy="82029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A698D7E-74AA-47D0-9A86-E76AE45BEAD8}"/>
              </a:ext>
            </a:extLst>
          </p:cNvPr>
          <p:cNvSpPr txBox="1"/>
          <p:nvPr/>
        </p:nvSpPr>
        <p:spPr>
          <a:xfrm>
            <a:off x="367415" y="2009171"/>
            <a:ext cx="242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embedding</a:t>
            </a:r>
            <a:endParaRPr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85ABA43-1FE0-4A3C-8CC2-41A2BD6B0186}"/>
              </a:ext>
            </a:extLst>
          </p:cNvPr>
          <p:cNvSpPr txBox="1"/>
          <p:nvPr/>
        </p:nvSpPr>
        <p:spPr>
          <a:xfrm>
            <a:off x="4800092" y="1772825"/>
            <a:ext cx="427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tokens with similar meaning have similar embedding. </a:t>
            </a:r>
            <a:endParaRPr lang="zh-TW" altLang="en-US" sz="24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8ED531-DBC5-4297-B2BA-F4C7D45A69CB}"/>
              </a:ext>
            </a:extLst>
          </p:cNvPr>
          <p:cNvSpPr txBox="1"/>
          <p:nvPr/>
        </p:nvSpPr>
        <p:spPr>
          <a:xfrm>
            <a:off x="5445105" y="5958303"/>
            <a:ext cx="308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Context</a:t>
            </a:r>
            <a:r>
              <a:rPr lang="en-US" altLang="zh-TW" sz="2400" b="1" dirty="0"/>
              <a:t> is considered.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2069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P spid="37" grpId="0" animBg="1"/>
      <p:bldP spid="38" grpId="0" animBg="1"/>
      <p:bldP spid="40" grpId="0" animBg="1"/>
      <p:bldP spid="44" grpId="0" animBg="1"/>
      <p:bldP spid="53" grpId="0"/>
      <p:bldP spid="56" grpId="0"/>
      <p:bldP spid="57" grpId="0"/>
      <p:bldP spid="64" grpId="0"/>
      <p:bldP spid="66" grpId="0"/>
      <p:bldP spid="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974A0-06BE-4E39-B08F-7DC8A497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C78874E-321D-458C-8834-F00C05DB1F06}"/>
              </a:ext>
            </a:extLst>
          </p:cNvPr>
          <p:cNvSpPr/>
          <p:nvPr/>
        </p:nvSpPr>
        <p:spPr>
          <a:xfrm>
            <a:off x="366108" y="4103127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A14DFF18-C1C9-4A93-A273-33EAD83CAC49}"/>
              </a:ext>
            </a:extLst>
          </p:cNvPr>
          <p:cNvCxnSpPr>
            <a:cxnSpLocks/>
          </p:cNvCxnSpPr>
          <p:nvPr/>
        </p:nvCxnSpPr>
        <p:spPr>
          <a:xfrm flipV="1">
            <a:off x="787030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F010B7D-3900-4DB5-B244-15D3A236196D}"/>
              </a:ext>
            </a:extLst>
          </p:cNvPr>
          <p:cNvCxnSpPr>
            <a:cxnSpLocks/>
          </p:cNvCxnSpPr>
          <p:nvPr/>
        </p:nvCxnSpPr>
        <p:spPr>
          <a:xfrm flipV="1">
            <a:off x="1841247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1C15CAB-55BE-4A1A-9E07-B045844D9BA9}"/>
              </a:ext>
            </a:extLst>
          </p:cNvPr>
          <p:cNvCxnSpPr>
            <a:cxnSpLocks/>
          </p:cNvCxnSpPr>
          <p:nvPr/>
        </p:nvCxnSpPr>
        <p:spPr>
          <a:xfrm flipV="1">
            <a:off x="2861832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C5C87FD-AD1B-45AC-9D90-6966852751B9}"/>
              </a:ext>
            </a:extLst>
          </p:cNvPr>
          <p:cNvCxnSpPr>
            <a:cxnSpLocks/>
          </p:cNvCxnSpPr>
          <p:nvPr/>
        </p:nvCxnSpPr>
        <p:spPr>
          <a:xfrm flipV="1">
            <a:off x="3916048" y="530294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6106A94-9723-4E92-B243-A2FCA91516C5}"/>
              </a:ext>
            </a:extLst>
          </p:cNvPr>
          <p:cNvCxnSpPr>
            <a:cxnSpLocks/>
          </p:cNvCxnSpPr>
          <p:nvPr/>
        </p:nvCxnSpPr>
        <p:spPr>
          <a:xfrm flipV="1">
            <a:off x="772109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83C6C48-92FA-42FD-81FB-C62EED1EBF73}"/>
              </a:ext>
            </a:extLst>
          </p:cNvPr>
          <p:cNvCxnSpPr>
            <a:cxnSpLocks/>
          </p:cNvCxnSpPr>
          <p:nvPr/>
        </p:nvCxnSpPr>
        <p:spPr>
          <a:xfrm flipV="1">
            <a:off x="1841247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F9BA4B0-660B-481C-9327-635F15094E47}"/>
              </a:ext>
            </a:extLst>
          </p:cNvPr>
          <p:cNvCxnSpPr>
            <a:cxnSpLocks/>
          </p:cNvCxnSpPr>
          <p:nvPr/>
        </p:nvCxnSpPr>
        <p:spPr>
          <a:xfrm flipV="1">
            <a:off x="2863639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4BAA173-14E8-4FD6-982E-D2D635D449E9}"/>
              </a:ext>
            </a:extLst>
          </p:cNvPr>
          <p:cNvCxnSpPr>
            <a:cxnSpLocks/>
          </p:cNvCxnSpPr>
          <p:nvPr/>
        </p:nvCxnSpPr>
        <p:spPr>
          <a:xfrm flipV="1">
            <a:off x="3916048" y="375161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9DF523A-E196-40F1-B28A-40C1524ED263}"/>
              </a:ext>
            </a:extLst>
          </p:cNvPr>
          <p:cNvSpPr/>
          <p:nvPr/>
        </p:nvSpPr>
        <p:spPr>
          <a:xfrm rot="5400000">
            <a:off x="391965" y="324012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810194-E03B-48C2-871F-7B2C347FAAFE}"/>
              </a:ext>
            </a:extLst>
          </p:cNvPr>
          <p:cNvSpPr/>
          <p:nvPr/>
        </p:nvSpPr>
        <p:spPr>
          <a:xfrm rot="5400000">
            <a:off x="1461103" y="3259475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AB27E2-8F03-4A5B-951E-1AC107E2697E}"/>
              </a:ext>
            </a:extLst>
          </p:cNvPr>
          <p:cNvSpPr/>
          <p:nvPr/>
        </p:nvSpPr>
        <p:spPr>
          <a:xfrm rot="5400000">
            <a:off x="2489798" y="327386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60BF52-CD4F-48D8-8B55-DC4F62325F5D}"/>
              </a:ext>
            </a:extLst>
          </p:cNvPr>
          <p:cNvSpPr/>
          <p:nvPr/>
        </p:nvSpPr>
        <p:spPr>
          <a:xfrm rot="5400000">
            <a:off x="3528214" y="327386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A044FFE-F260-49B5-9CE5-31697788F894}"/>
              </a:ext>
            </a:extLst>
          </p:cNvPr>
          <p:cNvSpPr txBox="1"/>
          <p:nvPr/>
        </p:nvSpPr>
        <p:spPr>
          <a:xfrm>
            <a:off x="276168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喝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EC757C7-970F-49A6-A0AD-9E7AA63C58D7}"/>
              </a:ext>
            </a:extLst>
          </p:cNvPr>
          <p:cNvSpPr txBox="1"/>
          <p:nvPr/>
        </p:nvSpPr>
        <p:spPr>
          <a:xfrm>
            <a:off x="1310363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蘋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8714E44-53FB-413B-8A6A-0B3F0A2FE3D2}"/>
              </a:ext>
            </a:extLst>
          </p:cNvPr>
          <p:cNvSpPr txBox="1"/>
          <p:nvPr/>
        </p:nvSpPr>
        <p:spPr>
          <a:xfrm>
            <a:off x="2344557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果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689AC84-2EFA-45A7-A0B9-F65827D6F1B4}"/>
              </a:ext>
            </a:extLst>
          </p:cNvPr>
          <p:cNvSpPr txBox="1"/>
          <p:nvPr/>
        </p:nvSpPr>
        <p:spPr>
          <a:xfrm>
            <a:off x="3421169" y="565720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汁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BD856A7-AE10-433D-9AEF-4BB62C2BC9F8}"/>
              </a:ext>
            </a:extLst>
          </p:cNvPr>
          <p:cNvSpPr/>
          <p:nvPr/>
        </p:nvSpPr>
        <p:spPr>
          <a:xfrm>
            <a:off x="4775896" y="4102306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5769D4A-C831-459B-9469-7785DEF0380F}"/>
              </a:ext>
            </a:extLst>
          </p:cNvPr>
          <p:cNvCxnSpPr>
            <a:cxnSpLocks/>
          </p:cNvCxnSpPr>
          <p:nvPr/>
        </p:nvCxnSpPr>
        <p:spPr>
          <a:xfrm flipV="1">
            <a:off x="5196818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8A5420F-FF31-4E2F-918E-E11AC030C359}"/>
              </a:ext>
            </a:extLst>
          </p:cNvPr>
          <p:cNvCxnSpPr>
            <a:cxnSpLocks/>
          </p:cNvCxnSpPr>
          <p:nvPr/>
        </p:nvCxnSpPr>
        <p:spPr>
          <a:xfrm flipV="1">
            <a:off x="6251035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EFBC2DD-0F5B-4A46-B917-ED331B3A9074}"/>
              </a:ext>
            </a:extLst>
          </p:cNvPr>
          <p:cNvCxnSpPr>
            <a:cxnSpLocks/>
          </p:cNvCxnSpPr>
          <p:nvPr/>
        </p:nvCxnSpPr>
        <p:spPr>
          <a:xfrm flipV="1">
            <a:off x="7271620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DE142C0-6DA9-452D-89BA-1DE9243C6872}"/>
              </a:ext>
            </a:extLst>
          </p:cNvPr>
          <p:cNvCxnSpPr>
            <a:cxnSpLocks/>
          </p:cNvCxnSpPr>
          <p:nvPr/>
        </p:nvCxnSpPr>
        <p:spPr>
          <a:xfrm flipV="1">
            <a:off x="8325836" y="530212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E7088BC-EE8A-409A-8708-EF768BB717FD}"/>
              </a:ext>
            </a:extLst>
          </p:cNvPr>
          <p:cNvCxnSpPr>
            <a:cxnSpLocks/>
          </p:cNvCxnSpPr>
          <p:nvPr/>
        </p:nvCxnSpPr>
        <p:spPr>
          <a:xfrm flipV="1">
            <a:off x="5181897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61DC331-BC91-46DB-8EA6-F50396344C13}"/>
              </a:ext>
            </a:extLst>
          </p:cNvPr>
          <p:cNvCxnSpPr>
            <a:cxnSpLocks/>
          </p:cNvCxnSpPr>
          <p:nvPr/>
        </p:nvCxnSpPr>
        <p:spPr>
          <a:xfrm flipV="1">
            <a:off x="6251035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C3A6F7F-395B-43BB-96FB-5D6E912FC5C4}"/>
              </a:ext>
            </a:extLst>
          </p:cNvPr>
          <p:cNvCxnSpPr>
            <a:cxnSpLocks/>
          </p:cNvCxnSpPr>
          <p:nvPr/>
        </p:nvCxnSpPr>
        <p:spPr>
          <a:xfrm flipV="1">
            <a:off x="7273427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945ECE5-26FF-47F4-91CA-538ECCD3525B}"/>
              </a:ext>
            </a:extLst>
          </p:cNvPr>
          <p:cNvCxnSpPr>
            <a:cxnSpLocks/>
          </p:cNvCxnSpPr>
          <p:nvPr/>
        </p:nvCxnSpPr>
        <p:spPr>
          <a:xfrm flipV="1">
            <a:off x="8325836" y="375079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321764C-484A-4FC3-A86B-FBFBAD325DDC}"/>
              </a:ext>
            </a:extLst>
          </p:cNvPr>
          <p:cNvSpPr/>
          <p:nvPr/>
        </p:nvSpPr>
        <p:spPr>
          <a:xfrm rot="5400000">
            <a:off x="4801753" y="323930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BE02C9-F240-4685-AD3E-33546F9D737C}"/>
              </a:ext>
            </a:extLst>
          </p:cNvPr>
          <p:cNvSpPr/>
          <p:nvPr/>
        </p:nvSpPr>
        <p:spPr>
          <a:xfrm rot="5400000">
            <a:off x="5870891" y="3258654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2BD67C5-A75D-46B1-B270-C3702107840C}"/>
              </a:ext>
            </a:extLst>
          </p:cNvPr>
          <p:cNvSpPr/>
          <p:nvPr/>
        </p:nvSpPr>
        <p:spPr>
          <a:xfrm rot="5400000">
            <a:off x="6899586" y="327304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DC7454-665D-4776-B297-D6D8F36E6736}"/>
              </a:ext>
            </a:extLst>
          </p:cNvPr>
          <p:cNvSpPr/>
          <p:nvPr/>
        </p:nvSpPr>
        <p:spPr>
          <a:xfrm rot="5400000">
            <a:off x="7938002" y="327304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C87A0BB-794F-4CF4-9176-A687B3A29D53}"/>
              </a:ext>
            </a:extLst>
          </p:cNvPr>
          <p:cNvSpPr txBox="1"/>
          <p:nvPr/>
        </p:nvSpPr>
        <p:spPr>
          <a:xfrm>
            <a:off x="4685956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蘋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DEB3E90-303F-4B57-ABF4-13976752BB50}"/>
              </a:ext>
            </a:extLst>
          </p:cNvPr>
          <p:cNvSpPr txBox="1"/>
          <p:nvPr/>
        </p:nvSpPr>
        <p:spPr>
          <a:xfrm>
            <a:off x="5720151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果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1A744A-A245-4F7D-B50B-454E6F2BA0FA}"/>
              </a:ext>
            </a:extLst>
          </p:cNvPr>
          <p:cNvSpPr txBox="1"/>
          <p:nvPr/>
        </p:nvSpPr>
        <p:spPr>
          <a:xfrm>
            <a:off x="6754345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電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BF88B57-FB52-4760-B4EF-1F68A4B9EDD6}"/>
              </a:ext>
            </a:extLst>
          </p:cNvPr>
          <p:cNvSpPr txBox="1"/>
          <p:nvPr/>
        </p:nvSpPr>
        <p:spPr>
          <a:xfrm>
            <a:off x="7830957" y="565638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腦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FADF71F-3EC4-4E45-B9C7-CE1B41F9136F}"/>
              </a:ext>
            </a:extLst>
          </p:cNvPr>
          <p:cNvSpPr txBox="1"/>
          <p:nvPr/>
        </p:nvSpPr>
        <p:spPr>
          <a:xfrm>
            <a:off x="2499517" y="1674299"/>
            <a:ext cx="407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compute cosine similarity </a:t>
            </a:r>
            <a:endParaRPr lang="zh-TW" altLang="en-US" sz="28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AE8A274-8E46-4BA3-9D5F-7EB487DB862F}"/>
              </a:ext>
            </a:extLst>
          </p:cNvPr>
          <p:cNvCxnSpPr/>
          <p:nvPr/>
        </p:nvCxnSpPr>
        <p:spPr>
          <a:xfrm>
            <a:off x="2864984" y="2203674"/>
            <a:ext cx="3347426" cy="0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12E002E4-7B53-4788-BC66-3D02EC63ED64}"/>
              </a:ext>
            </a:extLst>
          </p:cNvPr>
          <p:cNvCxnSpPr>
            <a:cxnSpLocks/>
          </p:cNvCxnSpPr>
          <p:nvPr/>
        </p:nvCxnSpPr>
        <p:spPr>
          <a:xfrm>
            <a:off x="6197420" y="2181129"/>
            <a:ext cx="0" cy="753095"/>
          </a:xfrm>
          <a:prstGeom prst="line">
            <a:avLst/>
          </a:prstGeom>
          <a:ln w="57150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DCCEE82-73DF-4583-B5B8-7DF82E7A5343}"/>
              </a:ext>
            </a:extLst>
          </p:cNvPr>
          <p:cNvCxnSpPr>
            <a:cxnSpLocks/>
          </p:cNvCxnSpPr>
          <p:nvPr/>
        </p:nvCxnSpPr>
        <p:spPr>
          <a:xfrm>
            <a:off x="2871760" y="2203674"/>
            <a:ext cx="0" cy="753095"/>
          </a:xfrm>
          <a:prstGeom prst="line">
            <a:avLst/>
          </a:prstGeom>
          <a:ln w="57150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64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本周Top 100 | 百佳網上超級市場">
            <a:extLst>
              <a:ext uri="{FF2B5EF4-FFF2-40B4-BE49-F238E27FC236}">
                <a16:creationId xmlns:a16="http://schemas.microsoft.com/office/drawing/2014/main" id="{649FFFE9-9C2A-46CC-B859-CEB5103D5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9" y="1014193"/>
            <a:ext cx="1057054" cy="105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科技考古：是這個大叔，他設計了被咬一口的蘋果LOGO | T客邦">
            <a:extLst>
              <a:ext uri="{FF2B5EF4-FFF2-40B4-BE49-F238E27FC236}">
                <a16:creationId xmlns:a16="http://schemas.microsoft.com/office/drawing/2014/main" id="{F8C42269-5891-4141-8AD6-B7006715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1" y="3382963"/>
            <a:ext cx="984726" cy="14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C:\Users\tlkag\AppData\Local\Microsoft\Windows\INetCache\Content.MSO\pptE238.tmp">
            <a:extLst>
              <a:ext uri="{FF2B5EF4-FFF2-40B4-BE49-F238E27FC236}">
                <a16:creationId xmlns:a16="http://schemas.microsoft.com/office/drawing/2014/main" id="{A44F6605-C277-45A4-A885-5EBDCDEA3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AutoShape 4" descr="C:\Users\tlkag\AppData\Local\Microsoft\Windows\INetCache\Content.MSO\pptE9EA.tmp">
            <a:extLst>
              <a:ext uri="{FF2B5EF4-FFF2-40B4-BE49-F238E27FC236}">
                <a16:creationId xmlns:a16="http://schemas.microsoft.com/office/drawing/2014/main" id="{DA1A5F50-B43C-4985-BFD9-B6506BFF77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內容版面配置區 10" descr="一張含有 畫畫 的圖片&#10;&#10;自動產生的描述">
            <a:extLst>
              <a:ext uri="{FF2B5EF4-FFF2-40B4-BE49-F238E27FC236}">
                <a16:creationId xmlns:a16="http://schemas.microsoft.com/office/drawing/2014/main" id="{CDE315D7-06E7-4B25-B715-4F6D03A59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88962"/>
            <a:ext cx="6946899" cy="663113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9B30FD-F4E7-4CF6-BFE1-6B5BC69EF5A8}"/>
              </a:ext>
            </a:extLst>
          </p:cNvPr>
          <p:cNvSpPr/>
          <p:nvPr/>
        </p:nvSpPr>
        <p:spPr>
          <a:xfrm>
            <a:off x="165100" y="317500"/>
            <a:ext cx="3098800" cy="25400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4E2F43-3722-42B2-BD28-D9D1295E37D6}"/>
              </a:ext>
            </a:extLst>
          </p:cNvPr>
          <p:cNvSpPr/>
          <p:nvPr/>
        </p:nvSpPr>
        <p:spPr>
          <a:xfrm>
            <a:off x="152400" y="2926205"/>
            <a:ext cx="3136900" cy="243319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10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97EC332-B608-47D7-9088-3172F8F2995B}"/>
              </a:ext>
            </a:extLst>
          </p:cNvPr>
          <p:cNvCxnSpPr>
            <a:cxnSpLocks/>
          </p:cNvCxnSpPr>
          <p:nvPr/>
        </p:nvCxnSpPr>
        <p:spPr>
          <a:xfrm flipV="1">
            <a:off x="2278126" y="2920416"/>
            <a:ext cx="6245" cy="5059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61B0E3F2-2E71-4982-BCD3-5A49FF13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pic>
        <p:nvPicPr>
          <p:cNvPr id="4" name="Picture 2" descr="https://upload.wikimedia.org/wikipedia/commons/c/c3/John_Rupert_Firth.png">
            <a:extLst>
              <a:ext uri="{FF2B5EF4-FFF2-40B4-BE49-F238E27FC236}">
                <a16:creationId xmlns:a16="http://schemas.microsoft.com/office/drawing/2014/main" id="{A99136CF-794F-4082-89B5-1CF68692D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427" y="173247"/>
            <a:ext cx="1575952" cy="225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63E24AB-A803-4015-B153-CF67A568DBCC}"/>
              </a:ext>
            </a:extLst>
          </p:cNvPr>
          <p:cNvSpPr/>
          <p:nvPr/>
        </p:nvSpPr>
        <p:spPr>
          <a:xfrm>
            <a:off x="6853013" y="2405403"/>
            <a:ext cx="2343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John Rupert Firth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C4218EF-0337-4C64-9284-F64F862C1D28}"/>
              </a:ext>
            </a:extLst>
          </p:cNvPr>
          <p:cNvGrpSpPr/>
          <p:nvPr/>
        </p:nvGrpSpPr>
        <p:grpSpPr>
          <a:xfrm>
            <a:off x="3114841" y="1349597"/>
            <a:ext cx="4136978" cy="913723"/>
            <a:chOff x="2396340" y="1624337"/>
            <a:chExt cx="4136978" cy="913723"/>
          </a:xfrm>
        </p:grpSpPr>
        <p:sp>
          <p:nvSpPr>
            <p:cNvPr id="8" name="圓角矩形圖說文字 68">
              <a:extLst>
                <a:ext uri="{FF2B5EF4-FFF2-40B4-BE49-F238E27FC236}">
                  <a16:creationId xmlns:a16="http://schemas.microsoft.com/office/drawing/2014/main" id="{182A0979-B258-4780-A1DB-E336B7B733CD}"/>
                </a:ext>
              </a:extLst>
            </p:cNvPr>
            <p:cNvSpPr/>
            <p:nvPr/>
          </p:nvSpPr>
          <p:spPr>
            <a:xfrm>
              <a:off x="2396340" y="1624337"/>
              <a:ext cx="3946478" cy="913723"/>
            </a:xfrm>
            <a:prstGeom prst="wedgeRoundRectCallout">
              <a:avLst>
                <a:gd name="adj1" fmla="val 67066"/>
                <a:gd name="adj2" fmla="val -63502"/>
                <a:gd name="adj3" fmla="val 166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26EAD4A-0E12-426B-B2F2-E21A6B0D782E}"/>
                </a:ext>
              </a:extLst>
            </p:cNvPr>
            <p:cNvSpPr/>
            <p:nvPr/>
          </p:nvSpPr>
          <p:spPr>
            <a:xfrm>
              <a:off x="2586354" y="1664303"/>
              <a:ext cx="39469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2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You shall know a word by the company it keeps 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A7FE3300-9035-4861-8D6C-BE8F3BBE5F69}"/>
              </a:ext>
            </a:extLst>
          </p:cNvPr>
          <p:cNvSpPr/>
          <p:nvPr/>
        </p:nvSpPr>
        <p:spPr>
          <a:xfrm>
            <a:off x="814404" y="440293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FCBF5B0-7379-452F-9681-B21492789682}"/>
              </a:ext>
            </a:extLst>
          </p:cNvPr>
          <p:cNvCxnSpPr>
            <a:cxnSpLocks/>
          </p:cNvCxnSpPr>
          <p:nvPr/>
        </p:nvCxnSpPr>
        <p:spPr>
          <a:xfrm flipV="1">
            <a:off x="1235326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E566104-5ACA-4C11-B6A1-6DA30625D2E7}"/>
              </a:ext>
            </a:extLst>
          </p:cNvPr>
          <p:cNvCxnSpPr>
            <a:cxnSpLocks/>
          </p:cNvCxnSpPr>
          <p:nvPr/>
        </p:nvCxnSpPr>
        <p:spPr>
          <a:xfrm flipV="1">
            <a:off x="2289543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0AE6207-E7CF-4FF0-861F-A14F889F020F}"/>
              </a:ext>
            </a:extLst>
          </p:cNvPr>
          <p:cNvCxnSpPr>
            <a:cxnSpLocks/>
          </p:cNvCxnSpPr>
          <p:nvPr/>
        </p:nvCxnSpPr>
        <p:spPr>
          <a:xfrm flipV="1">
            <a:off x="3310128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2E98262-49F8-4F91-B806-A108874AD445}"/>
              </a:ext>
            </a:extLst>
          </p:cNvPr>
          <p:cNvCxnSpPr>
            <a:cxnSpLocks/>
          </p:cNvCxnSpPr>
          <p:nvPr/>
        </p:nvCxnSpPr>
        <p:spPr>
          <a:xfrm flipV="1">
            <a:off x="4364344" y="560275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F6CEFC0-CCA5-453A-A8EC-61C905D74E51}"/>
              </a:ext>
            </a:extLst>
          </p:cNvPr>
          <p:cNvCxnSpPr>
            <a:cxnSpLocks/>
          </p:cNvCxnSpPr>
          <p:nvPr/>
        </p:nvCxnSpPr>
        <p:spPr>
          <a:xfrm flipV="1">
            <a:off x="122040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3FE5D4C-921C-4388-9EA7-03B6E9626887}"/>
              </a:ext>
            </a:extLst>
          </p:cNvPr>
          <p:cNvCxnSpPr>
            <a:cxnSpLocks/>
          </p:cNvCxnSpPr>
          <p:nvPr/>
        </p:nvCxnSpPr>
        <p:spPr>
          <a:xfrm flipV="1">
            <a:off x="2289543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DE0F05A-D5CC-4D2B-B744-C79F2E503486}"/>
              </a:ext>
            </a:extLst>
          </p:cNvPr>
          <p:cNvCxnSpPr>
            <a:cxnSpLocks/>
          </p:cNvCxnSpPr>
          <p:nvPr/>
        </p:nvCxnSpPr>
        <p:spPr>
          <a:xfrm flipV="1">
            <a:off x="3311935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F5A9C67-6E44-44DA-A681-D4384154A3A6}"/>
              </a:ext>
            </a:extLst>
          </p:cNvPr>
          <p:cNvCxnSpPr>
            <a:cxnSpLocks/>
          </p:cNvCxnSpPr>
          <p:nvPr/>
        </p:nvCxnSpPr>
        <p:spPr>
          <a:xfrm flipV="1">
            <a:off x="4364344" y="405141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CE2D457-C813-46EC-9640-BC6DF295CEB9}"/>
              </a:ext>
            </a:extLst>
          </p:cNvPr>
          <p:cNvSpPr/>
          <p:nvPr/>
        </p:nvSpPr>
        <p:spPr>
          <a:xfrm rot="5400000">
            <a:off x="840261" y="353993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E80D214-3802-4667-8CD9-3F10CB9355D3}"/>
              </a:ext>
            </a:extLst>
          </p:cNvPr>
          <p:cNvSpPr/>
          <p:nvPr/>
        </p:nvSpPr>
        <p:spPr>
          <a:xfrm rot="5400000">
            <a:off x="1909399" y="355927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87B26F-5106-49D1-A286-F691FCA89FF8}"/>
              </a:ext>
            </a:extLst>
          </p:cNvPr>
          <p:cNvSpPr/>
          <p:nvPr/>
        </p:nvSpPr>
        <p:spPr>
          <a:xfrm rot="5400000">
            <a:off x="2938094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12B932D-72AC-40E0-A9D9-DA1D9E267D47}"/>
              </a:ext>
            </a:extLst>
          </p:cNvPr>
          <p:cNvSpPr/>
          <p:nvPr/>
        </p:nvSpPr>
        <p:spPr>
          <a:xfrm rot="5400000">
            <a:off x="3976510" y="357366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02D4C72-0155-4EA8-B196-2DD5DB333F26}"/>
              </a:ext>
            </a:extLst>
          </p:cNvPr>
          <p:cNvSpPr txBox="1"/>
          <p:nvPr/>
        </p:nvSpPr>
        <p:spPr>
          <a:xfrm>
            <a:off x="756787" y="586994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A1A85E-34C7-4540-AA36-B64B2734A80D}"/>
              </a:ext>
            </a:extLst>
          </p:cNvPr>
          <p:cNvSpPr txBox="1"/>
          <p:nvPr/>
        </p:nvSpPr>
        <p:spPr>
          <a:xfrm>
            <a:off x="1799323" y="586994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4D00A7-5499-49E7-84B4-1774013D175D}"/>
              </a:ext>
            </a:extLst>
          </p:cNvPr>
          <p:cNvSpPr txBox="1"/>
          <p:nvPr/>
        </p:nvSpPr>
        <p:spPr>
          <a:xfrm>
            <a:off x="2841859" y="589224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B278D63-5FC4-40B8-8DC9-DEE56E278218}"/>
              </a:ext>
            </a:extLst>
          </p:cNvPr>
          <p:cNvSpPr txBox="1"/>
          <p:nvPr/>
        </p:nvSpPr>
        <p:spPr>
          <a:xfrm>
            <a:off x="3878716" y="5903962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A00D2E3-DF4D-48D8-8758-249C26842F67}"/>
              </a:ext>
            </a:extLst>
          </p:cNvPr>
          <p:cNvSpPr txBox="1"/>
          <p:nvPr/>
        </p:nvSpPr>
        <p:spPr>
          <a:xfrm>
            <a:off x="1793644" y="24644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en-US" altLang="zh-TW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圓角矩形 24">
            <a:extLst>
              <a:ext uri="{FF2B5EF4-FFF2-40B4-BE49-F238E27FC236}">
                <a16:creationId xmlns:a16="http://schemas.microsoft.com/office/drawing/2014/main" id="{AD85BA05-495C-4EF0-B4DF-82746D3F8298}"/>
              </a:ext>
            </a:extLst>
          </p:cNvPr>
          <p:cNvSpPr/>
          <p:nvPr/>
        </p:nvSpPr>
        <p:spPr>
          <a:xfrm>
            <a:off x="1749172" y="5906761"/>
            <a:ext cx="1097280" cy="505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762B444-4181-442B-8770-8E6AFA86466E}"/>
              </a:ext>
            </a:extLst>
          </p:cNvPr>
          <p:cNvCxnSpPr>
            <a:cxnSpLocks/>
          </p:cNvCxnSpPr>
          <p:nvPr/>
        </p:nvCxnSpPr>
        <p:spPr>
          <a:xfrm flipV="1">
            <a:off x="1235326" y="4402930"/>
            <a:ext cx="1042800" cy="1171048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03A47A3-B325-4BFF-BD66-6AE7021311D2}"/>
              </a:ext>
            </a:extLst>
          </p:cNvPr>
          <p:cNvCxnSpPr>
            <a:cxnSpLocks/>
          </p:cNvCxnSpPr>
          <p:nvPr/>
        </p:nvCxnSpPr>
        <p:spPr>
          <a:xfrm flipH="1" flipV="1">
            <a:off x="2289542" y="4431705"/>
            <a:ext cx="1032002" cy="1091967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6708465-B319-4484-A9B6-69938A12957C}"/>
              </a:ext>
            </a:extLst>
          </p:cNvPr>
          <p:cNvCxnSpPr>
            <a:cxnSpLocks/>
          </p:cNvCxnSpPr>
          <p:nvPr/>
        </p:nvCxnSpPr>
        <p:spPr>
          <a:xfrm flipH="1" flipV="1">
            <a:off x="2289542" y="4380629"/>
            <a:ext cx="2067112" cy="116534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>
            <a:extLst>
              <a:ext uri="{FF2B5EF4-FFF2-40B4-BE49-F238E27FC236}">
                <a16:creationId xmlns:a16="http://schemas.microsoft.com/office/drawing/2014/main" id="{EB6ADF32-E029-42D9-9D1F-D19434E3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38" y="3063539"/>
            <a:ext cx="2664502" cy="3476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717ED3E0-A0BB-445B-B287-243E991D4FE9}"/>
              </a:ext>
            </a:extLst>
          </p:cNvPr>
          <p:cNvSpPr txBox="1"/>
          <p:nvPr/>
        </p:nvSpPr>
        <p:spPr>
          <a:xfrm>
            <a:off x="6866480" y="5096923"/>
            <a:ext cx="1953613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word embedding </a:t>
            </a:r>
            <a:endParaRPr lang="zh-TW" altLang="en-US" sz="2800" b="1" i="1" u="sng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588C2F4-FEDF-4A71-A0BB-3DDE5BA76AF6}"/>
              </a:ext>
            </a:extLst>
          </p:cNvPr>
          <p:cNvSpPr txBox="1"/>
          <p:nvPr/>
        </p:nvSpPr>
        <p:spPr>
          <a:xfrm>
            <a:off x="216339" y="1609292"/>
            <a:ext cx="2743394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Contextualized word embedding 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31869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22051-0638-44D1-9E32-977FDDD1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51B6F7-A1C2-4629-89B7-8F6D8B0B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Applying BERT to </a:t>
            </a:r>
            <a:r>
              <a:rPr lang="en-US" altLang="zh-TW" b="1" dirty="0"/>
              <a:t>protein</a:t>
            </a:r>
            <a:r>
              <a:rPr lang="en-US" altLang="zh-TW" dirty="0"/>
              <a:t>, </a:t>
            </a:r>
            <a:r>
              <a:rPr lang="en-US" altLang="zh-TW" b="1" dirty="0"/>
              <a:t>DNA</a:t>
            </a:r>
            <a:r>
              <a:rPr lang="en-US" altLang="zh-TW" dirty="0"/>
              <a:t>, </a:t>
            </a:r>
            <a:r>
              <a:rPr lang="en-US" altLang="zh-TW" b="1" dirty="0"/>
              <a:t>music classification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19A872-EE23-426B-AD72-C8820058A8AD}"/>
              </a:ext>
            </a:extLst>
          </p:cNvPr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inherit"/>
                <a:ea typeface="新細明體" panose="02020500000000000000" pitchFamily="18" charset="-120"/>
              </a:rPr>
              <a:t>高瑋聰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5E5140-2A5A-4E58-AC1C-987454E1C62C}"/>
              </a:ext>
            </a:extLst>
          </p:cNvPr>
          <p:cNvSpPr txBox="1"/>
          <p:nvPr/>
        </p:nvSpPr>
        <p:spPr>
          <a:xfrm>
            <a:off x="5711372" y="61433"/>
            <a:ext cx="338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https://arxiv.org/abs/2103.07162</a:t>
            </a:r>
          </a:p>
        </p:txBody>
      </p:sp>
      <p:pic>
        <p:nvPicPr>
          <p:cNvPr id="2050" name="Picture 2" descr="The Astrophysics &amp; Astrochemistry Laboratory: Nucleobases and Their  Production during the Photolysis of Astrophysically Relevant Ices">
            <a:extLst>
              <a:ext uri="{FF2B5EF4-FFF2-40B4-BE49-F238E27FC236}">
                <a16:creationId xmlns:a16="http://schemas.microsoft.com/office/drawing/2014/main" id="{C8581047-F7D5-4FD9-BE77-758631CA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22" y="2643997"/>
            <a:ext cx="2943678" cy="384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DFA7D02-74F0-4F46-A32F-0E692A35ECFB}"/>
              </a:ext>
            </a:extLst>
          </p:cNvPr>
          <p:cNvSpPr txBox="1"/>
          <p:nvPr/>
        </p:nvSpPr>
        <p:spPr>
          <a:xfrm>
            <a:off x="4000500" y="2416711"/>
            <a:ext cx="50292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EI        CCAGCTGCATCACAGGAGGCCAG</a:t>
            </a:r>
          </a:p>
          <a:p>
            <a:r>
              <a:rPr lang="zh-TW" altLang="en-US" sz="2400" dirty="0"/>
              <a:t>EI        AGACCCGCCGGGAGGCGGAGGA</a:t>
            </a:r>
          </a:p>
          <a:p>
            <a:r>
              <a:rPr lang="zh-TW" altLang="en-US" sz="2400" dirty="0"/>
              <a:t>IE        AACGTGGCCTCCTTGTGCCCTTCC</a:t>
            </a:r>
          </a:p>
          <a:p>
            <a:r>
              <a:rPr lang="zh-TW" altLang="en-US" sz="2400" dirty="0"/>
              <a:t>IE        CCACTCAGCCAGGCCCTTCTTCTC</a:t>
            </a:r>
          </a:p>
          <a:p>
            <a:r>
              <a:rPr lang="zh-TW" altLang="en-US" sz="2400" dirty="0"/>
              <a:t>IE        CCTGATCTGGGTCTCCCCTCCCAC</a:t>
            </a:r>
          </a:p>
          <a:p>
            <a:r>
              <a:rPr lang="zh-TW" altLang="en-US" sz="2400" dirty="0"/>
              <a:t>IE        AGCCCTCAACCCTTCTGTCTCACC</a:t>
            </a:r>
          </a:p>
          <a:p>
            <a:r>
              <a:rPr lang="zh-TW" altLang="en-US" sz="2400" dirty="0"/>
              <a:t>IE        CCACTCAGCCAGGCCCTTCTTCTC</a:t>
            </a:r>
          </a:p>
          <a:p>
            <a:r>
              <a:rPr lang="zh-TW" altLang="en-US" sz="2400" dirty="0"/>
              <a:t>N        CTGTGTTCACCACATCAAGCGCCG</a:t>
            </a:r>
          </a:p>
          <a:p>
            <a:r>
              <a:rPr lang="zh-TW" altLang="en-US" sz="2400" dirty="0"/>
              <a:t>N        GTGTTACCGAGGGCATTTCTAACA</a:t>
            </a:r>
          </a:p>
          <a:p>
            <a:r>
              <a:rPr lang="zh-TW" altLang="en-US" sz="2400" dirty="0"/>
              <a:t>N        TCTGAGCTCTGCATTTGTCTATTCT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70BBAD-8A6A-43C1-AFC7-25A2113B8782}"/>
              </a:ext>
            </a:extLst>
          </p:cNvPr>
          <p:cNvSpPr txBox="1"/>
          <p:nvPr/>
        </p:nvSpPr>
        <p:spPr>
          <a:xfrm>
            <a:off x="3809547" y="6081066"/>
            <a:ext cx="89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class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95DF17-42D2-487F-991C-BF9F55F4C1E8}"/>
              </a:ext>
            </a:extLst>
          </p:cNvPr>
          <p:cNvSpPr txBox="1"/>
          <p:nvPr/>
        </p:nvSpPr>
        <p:spPr>
          <a:xfrm>
            <a:off x="5711372" y="6085036"/>
            <a:ext cx="225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DNA sequence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6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0BFEF4C-FA0B-448C-828C-37935EB25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255415"/>
              </p:ext>
            </p:extLst>
          </p:nvPr>
        </p:nvGraphicFramePr>
        <p:xfrm>
          <a:off x="1118482" y="3704481"/>
          <a:ext cx="1924050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025">
                  <a:extLst>
                    <a:ext uri="{9D8B030D-6E8A-4147-A177-3AD203B41FA5}">
                      <a16:colId xmlns:a16="http://schemas.microsoft.com/office/drawing/2014/main" val="3852959223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164269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we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5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T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you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8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C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he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3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G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she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338667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FA84F50B-5371-49F0-BE07-D5E919F72687}"/>
              </a:ext>
            </a:extLst>
          </p:cNvPr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inherit"/>
                <a:ea typeface="新細明體" panose="02020500000000000000" pitchFamily="18" charset="-120"/>
              </a:rPr>
              <a:t>高瑋聰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34F587-13D9-4216-9D4D-DAECAFFD58B8}"/>
              </a:ext>
            </a:extLst>
          </p:cNvPr>
          <p:cNvSpPr txBox="1"/>
          <p:nvPr/>
        </p:nvSpPr>
        <p:spPr>
          <a:xfrm>
            <a:off x="5711372" y="61433"/>
            <a:ext cx="338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https://arxiv.org/abs/2103.07162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16A64B0-3BE5-402B-BB7C-205769FE8CFA}"/>
              </a:ext>
            </a:extLst>
          </p:cNvPr>
          <p:cNvSpPr/>
          <p:nvPr/>
        </p:nvSpPr>
        <p:spPr>
          <a:xfrm>
            <a:off x="3718782" y="3569754"/>
            <a:ext cx="501929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63CB57-DFF5-4A2E-8CD1-93C2F547F6EA}"/>
              </a:ext>
            </a:extLst>
          </p:cNvPr>
          <p:cNvSpPr txBox="1"/>
          <p:nvPr/>
        </p:nvSpPr>
        <p:spPr>
          <a:xfrm>
            <a:off x="3607621" y="5029325"/>
            <a:ext cx="111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[CLS]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E9D8416-076C-4C50-93EB-4F5244CF9366}"/>
              </a:ext>
            </a:extLst>
          </p:cNvPr>
          <p:cNvCxnSpPr>
            <a:cxnSpLocks/>
          </p:cNvCxnSpPr>
          <p:nvPr/>
        </p:nvCxnSpPr>
        <p:spPr>
          <a:xfrm flipV="1">
            <a:off x="4139705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370FC88-14B1-4045-8FAB-CA6565171D64}"/>
              </a:ext>
            </a:extLst>
          </p:cNvPr>
          <p:cNvCxnSpPr>
            <a:cxnSpLocks/>
          </p:cNvCxnSpPr>
          <p:nvPr/>
        </p:nvCxnSpPr>
        <p:spPr>
          <a:xfrm flipV="1">
            <a:off x="5193922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0BDEAE6-46B9-4287-97B0-A8C622DFF512}"/>
              </a:ext>
            </a:extLst>
          </p:cNvPr>
          <p:cNvCxnSpPr>
            <a:cxnSpLocks/>
          </p:cNvCxnSpPr>
          <p:nvPr/>
        </p:nvCxnSpPr>
        <p:spPr>
          <a:xfrm flipV="1">
            <a:off x="6214507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ABEE78D-08DC-4579-BDD2-FFC765A542C5}"/>
              </a:ext>
            </a:extLst>
          </p:cNvPr>
          <p:cNvCxnSpPr>
            <a:cxnSpLocks/>
          </p:cNvCxnSpPr>
          <p:nvPr/>
        </p:nvCxnSpPr>
        <p:spPr>
          <a:xfrm flipV="1">
            <a:off x="7268723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51EB8A2-ABD0-4FC6-8B83-67A206B3E5B2}"/>
              </a:ext>
            </a:extLst>
          </p:cNvPr>
          <p:cNvCxnSpPr>
            <a:cxnSpLocks/>
          </p:cNvCxnSpPr>
          <p:nvPr/>
        </p:nvCxnSpPr>
        <p:spPr>
          <a:xfrm flipV="1">
            <a:off x="4124784" y="321823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177F14B-A51D-4A7F-B22E-54050F332E50}"/>
              </a:ext>
            </a:extLst>
          </p:cNvPr>
          <p:cNvSpPr/>
          <p:nvPr/>
        </p:nvSpPr>
        <p:spPr>
          <a:xfrm rot="5400000">
            <a:off x="3940227" y="2875818"/>
            <a:ext cx="360000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6C7D9B9-A338-4455-AAEF-31C86D0E0D6E}"/>
              </a:ext>
            </a:extLst>
          </p:cNvPr>
          <p:cNvSpPr/>
          <p:nvPr/>
        </p:nvSpPr>
        <p:spPr>
          <a:xfrm>
            <a:off x="3359202" y="1633991"/>
            <a:ext cx="1548424" cy="7791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Linear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67023B8-01B4-4B00-BCB6-1A74A9261C33}"/>
              </a:ext>
            </a:extLst>
          </p:cNvPr>
          <p:cNvCxnSpPr>
            <a:cxnSpLocks/>
          </p:cNvCxnSpPr>
          <p:nvPr/>
        </p:nvCxnSpPr>
        <p:spPr>
          <a:xfrm flipV="1">
            <a:off x="4124784" y="128247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D31E620-1D3A-416A-9638-D8D122DD2387}"/>
              </a:ext>
            </a:extLst>
          </p:cNvPr>
          <p:cNvCxnSpPr>
            <a:cxnSpLocks/>
          </p:cNvCxnSpPr>
          <p:nvPr/>
        </p:nvCxnSpPr>
        <p:spPr>
          <a:xfrm flipV="1">
            <a:off x="4124784" y="2413151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988A4179-AB39-4713-8B34-0F9C7CEAB500}"/>
              </a:ext>
            </a:extLst>
          </p:cNvPr>
          <p:cNvSpPr/>
          <p:nvPr/>
        </p:nvSpPr>
        <p:spPr>
          <a:xfrm>
            <a:off x="3738299" y="828604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class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88BBAF1-EA80-48DD-B004-14A86954B4E2}"/>
              </a:ext>
            </a:extLst>
          </p:cNvPr>
          <p:cNvSpPr txBox="1"/>
          <p:nvPr/>
        </p:nvSpPr>
        <p:spPr>
          <a:xfrm>
            <a:off x="401335" y="5912829"/>
            <a:ext cx="3353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DNA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sequence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9C16FE-F9C8-4D30-B1DA-00024DFDB94B}"/>
              </a:ext>
            </a:extLst>
          </p:cNvPr>
          <p:cNvSpPr/>
          <p:nvPr/>
        </p:nvSpPr>
        <p:spPr>
          <a:xfrm>
            <a:off x="5445547" y="1604963"/>
            <a:ext cx="1908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Random initialization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255FCF5-D82C-43EB-B9B7-5DD1469ED837}"/>
              </a:ext>
            </a:extLst>
          </p:cNvPr>
          <p:cNvSpPr/>
          <p:nvPr/>
        </p:nvSpPr>
        <p:spPr>
          <a:xfrm>
            <a:off x="4623833" y="2843144"/>
            <a:ext cx="2540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Init</a:t>
            </a:r>
            <a:r>
              <a:rPr kumimoji="0" lang="en-US" altLang="zh-TW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 by </a:t>
            </a: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</a:t>
            </a:r>
            <a:r>
              <a:rPr lang="en-US" altLang="zh-TW" sz="2400" b="1" baseline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re-train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17B1777-B330-4A88-8C13-C7EF842E498F}"/>
              </a:ext>
            </a:extLst>
          </p:cNvPr>
          <p:cNvCxnSpPr/>
          <p:nvPr/>
        </p:nvCxnSpPr>
        <p:spPr>
          <a:xfrm>
            <a:off x="4962342" y="2023571"/>
            <a:ext cx="533144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DE471A8-6CE0-436D-B758-CFF9FBF985C7}"/>
              </a:ext>
            </a:extLst>
          </p:cNvPr>
          <p:cNvCxnSpPr>
            <a:cxnSpLocks/>
          </p:cNvCxnSpPr>
          <p:nvPr/>
        </p:nvCxnSpPr>
        <p:spPr>
          <a:xfrm flipV="1">
            <a:off x="5682423" y="3218238"/>
            <a:ext cx="0" cy="71302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143EA55-7496-49DF-87D8-873872D57F82}"/>
              </a:ext>
            </a:extLst>
          </p:cNvPr>
          <p:cNvSpPr txBox="1"/>
          <p:nvPr/>
        </p:nvSpPr>
        <p:spPr>
          <a:xfrm>
            <a:off x="6027487" y="2503316"/>
            <a:ext cx="33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pre-train on </a:t>
            </a:r>
            <a:r>
              <a:rPr lang="en-US" altLang="zh-TW" sz="2400" b="1" dirty="0">
                <a:solidFill>
                  <a:srgbClr val="FF0000"/>
                </a:solidFill>
              </a:rPr>
              <a:t>English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3E77BF6-2712-4EDD-94C7-3B1A3915AF46}"/>
              </a:ext>
            </a:extLst>
          </p:cNvPr>
          <p:cNvSpPr txBox="1"/>
          <p:nvPr/>
        </p:nvSpPr>
        <p:spPr>
          <a:xfrm>
            <a:off x="650726" y="169816"/>
            <a:ext cx="3918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Why does BERT work?</a:t>
            </a:r>
            <a:endParaRPr lang="zh-TW" altLang="en-US" sz="3200" b="1" i="1" u="sng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5A5CD68-5FEF-4C08-961E-C79DD0829790}"/>
              </a:ext>
            </a:extLst>
          </p:cNvPr>
          <p:cNvSpPr txBox="1"/>
          <p:nvPr/>
        </p:nvSpPr>
        <p:spPr>
          <a:xfrm>
            <a:off x="4795142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DFDED65-8128-4CA4-A5ED-E2CED569900F}"/>
              </a:ext>
            </a:extLst>
          </p:cNvPr>
          <p:cNvSpPr txBox="1"/>
          <p:nvPr/>
        </p:nvSpPr>
        <p:spPr>
          <a:xfrm>
            <a:off x="5819724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6713EB9-6641-46BA-A02E-0E1BBE395E97}"/>
              </a:ext>
            </a:extLst>
          </p:cNvPr>
          <p:cNvSpPr txBox="1"/>
          <p:nvPr/>
        </p:nvSpPr>
        <p:spPr>
          <a:xfrm>
            <a:off x="6844306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25FEBA3-D366-4DD0-A25E-FD0E9EAFABC6}"/>
              </a:ext>
            </a:extLst>
          </p:cNvPr>
          <p:cNvSpPr txBox="1"/>
          <p:nvPr/>
        </p:nvSpPr>
        <p:spPr>
          <a:xfrm>
            <a:off x="7868888" y="5934695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DBA2C628-2AB5-4CC2-B1BF-71F360650236}"/>
              </a:ext>
            </a:extLst>
          </p:cNvPr>
          <p:cNvCxnSpPr>
            <a:endCxn id="40" idx="1"/>
          </p:cNvCxnSpPr>
          <p:nvPr/>
        </p:nvCxnSpPr>
        <p:spPr>
          <a:xfrm>
            <a:off x="3435402" y="6174439"/>
            <a:ext cx="1359740" cy="0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9B94C0E-5632-4C22-A39A-B4F183471923}"/>
              </a:ext>
            </a:extLst>
          </p:cNvPr>
          <p:cNvCxnSpPr>
            <a:cxnSpLocks/>
          </p:cNvCxnSpPr>
          <p:nvPr/>
        </p:nvCxnSpPr>
        <p:spPr>
          <a:xfrm flipV="1">
            <a:off x="5193922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83FD6279-605E-43AC-B838-7A51011945D7}"/>
              </a:ext>
            </a:extLst>
          </p:cNvPr>
          <p:cNvCxnSpPr>
            <a:cxnSpLocks/>
          </p:cNvCxnSpPr>
          <p:nvPr/>
        </p:nvCxnSpPr>
        <p:spPr>
          <a:xfrm flipV="1">
            <a:off x="6233557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E1DF451-738B-4141-A9FE-857367812FC7}"/>
              </a:ext>
            </a:extLst>
          </p:cNvPr>
          <p:cNvCxnSpPr>
            <a:cxnSpLocks/>
          </p:cNvCxnSpPr>
          <p:nvPr/>
        </p:nvCxnSpPr>
        <p:spPr>
          <a:xfrm flipV="1">
            <a:off x="7268240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5AE9D88-65ED-48D6-8C56-81B505B20FD4}"/>
              </a:ext>
            </a:extLst>
          </p:cNvPr>
          <p:cNvCxnSpPr>
            <a:cxnSpLocks/>
          </p:cNvCxnSpPr>
          <p:nvPr/>
        </p:nvCxnSpPr>
        <p:spPr>
          <a:xfrm flipV="1">
            <a:off x="8292822" y="5550762"/>
            <a:ext cx="0" cy="40298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24CAF8B-F8AA-4DCB-B6E2-76037847DAFE}"/>
              </a:ext>
            </a:extLst>
          </p:cNvPr>
          <p:cNvSpPr txBox="1"/>
          <p:nvPr/>
        </p:nvSpPr>
        <p:spPr>
          <a:xfrm>
            <a:off x="4804980" y="5025221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841E99E-9502-4CC8-9194-138FC1B18261}"/>
              </a:ext>
            </a:extLst>
          </p:cNvPr>
          <p:cNvSpPr txBox="1"/>
          <p:nvPr/>
        </p:nvSpPr>
        <p:spPr>
          <a:xfrm>
            <a:off x="6865642" y="5046592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8C30B50-E39F-4668-B027-99A02A895DC5}"/>
              </a:ext>
            </a:extLst>
          </p:cNvPr>
          <p:cNvSpPr txBox="1"/>
          <p:nvPr/>
        </p:nvSpPr>
        <p:spPr>
          <a:xfrm>
            <a:off x="5819724" y="5038990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she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B3056C1-5DD0-4471-9257-A61AA25BB474}"/>
              </a:ext>
            </a:extLst>
          </p:cNvPr>
          <p:cNvSpPr txBox="1"/>
          <p:nvPr/>
        </p:nvSpPr>
        <p:spPr>
          <a:xfrm>
            <a:off x="7890224" y="5053773"/>
            <a:ext cx="84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11B255B8-EA2E-46FB-B6AD-1FE0396015B9}"/>
              </a:ext>
            </a:extLst>
          </p:cNvPr>
          <p:cNvCxnSpPr>
            <a:cxnSpLocks/>
          </p:cNvCxnSpPr>
          <p:nvPr/>
        </p:nvCxnSpPr>
        <p:spPr>
          <a:xfrm flipV="1">
            <a:off x="8316079" y="476957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8" grpId="0" animBg="1"/>
      <p:bldP spid="19" grpId="0" animBg="1"/>
      <p:bldP spid="22" grpId="0"/>
      <p:bldP spid="26" grpId="0"/>
      <p:bldP spid="27" grpId="0"/>
      <p:bldP spid="37" grpId="0"/>
      <p:bldP spid="51" grpId="0"/>
      <p:bldP spid="52" grpId="0"/>
      <p:bldP spid="53" grpId="0"/>
      <p:bldP spid="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22051-0638-44D1-9E32-977FDDD1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does BERT work?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51B6F7-A1C2-4629-89B7-8F6D8B0B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Applying BERT to </a:t>
            </a:r>
            <a:r>
              <a:rPr lang="en-US" altLang="zh-TW" b="1" dirty="0"/>
              <a:t>protein</a:t>
            </a:r>
            <a:r>
              <a:rPr lang="en-US" altLang="zh-TW" dirty="0"/>
              <a:t>, </a:t>
            </a:r>
            <a:r>
              <a:rPr lang="en-US" altLang="zh-TW" b="1" dirty="0"/>
              <a:t>DNA</a:t>
            </a:r>
            <a:r>
              <a:rPr lang="en-US" altLang="zh-TW" dirty="0"/>
              <a:t>, </a:t>
            </a:r>
            <a:r>
              <a:rPr lang="en-US" altLang="zh-TW" b="1" dirty="0"/>
              <a:t>music classification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19A872-EE23-426B-AD72-C8820058A8AD}"/>
              </a:ext>
            </a:extLst>
          </p:cNvPr>
          <p:cNvSpPr txBox="1"/>
          <p:nvPr/>
        </p:nvSpPr>
        <p:spPr>
          <a:xfrm>
            <a:off x="4767952" y="381035"/>
            <a:ext cx="41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inherit"/>
                <a:ea typeface="新細明體" panose="02020500000000000000" pitchFamily="18" charset="-120"/>
              </a:rPr>
              <a:t>高瑋聰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5E5140-2A5A-4E58-AC1C-987454E1C62C}"/>
              </a:ext>
            </a:extLst>
          </p:cNvPr>
          <p:cNvSpPr txBox="1"/>
          <p:nvPr/>
        </p:nvSpPr>
        <p:spPr>
          <a:xfrm>
            <a:off x="5711372" y="61433"/>
            <a:ext cx="338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https://arxiv.org/abs/2103.07162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ADF9293-9A74-4BB1-9544-718783AEE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2" y="2410463"/>
            <a:ext cx="8573696" cy="222916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788F3554-CE1A-47DC-A062-A3667CD3B26A}"/>
              </a:ext>
            </a:extLst>
          </p:cNvPr>
          <p:cNvSpPr/>
          <p:nvPr/>
        </p:nvSpPr>
        <p:spPr>
          <a:xfrm>
            <a:off x="419100" y="3687598"/>
            <a:ext cx="8286750" cy="2748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E83E9CE-DEE3-42F3-AB3E-DA442EC17413}"/>
              </a:ext>
            </a:extLst>
          </p:cNvPr>
          <p:cNvSpPr/>
          <p:nvPr/>
        </p:nvSpPr>
        <p:spPr>
          <a:xfrm>
            <a:off x="428625" y="4237192"/>
            <a:ext cx="8286750" cy="274802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A44C8C-0D30-4515-9849-77DA76D2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473487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82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52B5B88F-20F4-4FEA-9DB4-7129A4A2B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80" y="2759240"/>
            <a:ext cx="3245757" cy="324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DF4BFE5-1FC8-4A58-966C-29FF0A8B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EECCC7-6D73-4D36-B659-704B534E1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BERT (Part 1)</a:t>
            </a:r>
            <a:endParaRPr lang="zh-TW" altLang="en-US" sz="28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6273229-FC7F-473A-B46C-22F5C5EDB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BERT (Part 2)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4BE2856-3B1E-4BAD-A927-27186B94E77E}"/>
              </a:ext>
            </a:extLst>
          </p:cNvPr>
          <p:cNvSpPr txBox="1"/>
          <p:nvPr/>
        </p:nvSpPr>
        <p:spPr>
          <a:xfrm>
            <a:off x="278012" y="58203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https://youtu.be/1_gRK9EIQpc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BD56B4-8D61-4149-80E6-5523062DB239}"/>
              </a:ext>
            </a:extLst>
          </p:cNvPr>
          <p:cNvSpPr txBox="1"/>
          <p:nvPr/>
        </p:nvSpPr>
        <p:spPr>
          <a:xfrm>
            <a:off x="4301359" y="58348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https://youtu.be/Bywo7m6ySlk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4833102-5F7C-4A09-A9FD-E25ED057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28" y="2720963"/>
            <a:ext cx="3099368" cy="309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38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LeeMeng - 進擊的BERT：NLP 界的巨人之力與遷移學習">
            <a:extLst>
              <a:ext uri="{FF2B5EF4-FFF2-40B4-BE49-F238E27FC236}">
                <a16:creationId xmlns:a16="http://schemas.microsoft.com/office/drawing/2014/main" id="{384188C6-7D3C-4FEF-BB96-CA9E5A1216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9" r="13167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CD1AF5-61F0-4CFA-A5A6-2DDABE5595FA}"/>
              </a:ext>
            </a:extLst>
          </p:cNvPr>
          <p:cNvSpPr/>
          <p:nvPr/>
        </p:nvSpPr>
        <p:spPr>
          <a:xfrm>
            <a:off x="2390774" y="5906185"/>
            <a:ext cx="6619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of image: https://leemeng.tw/attack_on_bert_transfer_learning_in_nlp.html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61B742-1370-4663-9F5B-E23BBF6CCF15}"/>
              </a:ext>
            </a:extLst>
          </p:cNvPr>
          <p:cNvSpPr txBox="1"/>
          <p:nvPr/>
        </p:nvSpPr>
        <p:spPr>
          <a:xfrm>
            <a:off x="1285875" y="200025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F852B2-50CD-4B0B-B0C8-D2EE59D92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2" y="462948"/>
            <a:ext cx="1978715" cy="19787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4A3F53A-3D94-4629-AA76-AC566AEA4703}"/>
              </a:ext>
            </a:extLst>
          </p:cNvPr>
          <p:cNvSpPr txBox="1"/>
          <p:nvPr/>
        </p:nvSpPr>
        <p:spPr>
          <a:xfrm>
            <a:off x="6713884" y="2441663"/>
            <a:ext cx="18478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Bertolt Hoover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3F30A6-2E12-4F2F-8E1C-8ECBA0B17BBD}"/>
              </a:ext>
            </a:extLst>
          </p:cNvPr>
          <p:cNvSpPr txBox="1"/>
          <p:nvPr/>
        </p:nvSpPr>
        <p:spPr>
          <a:xfrm>
            <a:off x="746760" y="2634391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340M </a:t>
            </a:r>
          </a:p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parameters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6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Multi-lingual BERT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915926" y="3096601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5336848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6391065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7411650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8465866" y="42964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5321927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6391065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7413457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8465866" y="274508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4941783" y="223360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928BBF-BAF0-4EE1-AF2F-4BD34CB524A9}"/>
              </a:ext>
            </a:extLst>
          </p:cNvPr>
          <p:cNvSpPr/>
          <p:nvPr/>
        </p:nvSpPr>
        <p:spPr>
          <a:xfrm rot="5400000">
            <a:off x="6010921" y="225294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C3E0D1-8F56-454D-B3C8-F16D5243F87D}"/>
              </a:ext>
            </a:extLst>
          </p:cNvPr>
          <p:cNvSpPr/>
          <p:nvPr/>
        </p:nvSpPr>
        <p:spPr>
          <a:xfrm rot="5400000">
            <a:off x="7039616" y="226733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A1D3D45-DD5D-4AC9-A5E7-F4BF2A75950A}"/>
              </a:ext>
            </a:extLst>
          </p:cNvPr>
          <p:cNvSpPr/>
          <p:nvPr/>
        </p:nvSpPr>
        <p:spPr>
          <a:xfrm rot="5400000">
            <a:off x="8078032" y="226733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25236" y="476806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879452" y="4762002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6891007" y="477741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7677138" y="4788119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習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19028" y="5779267"/>
            <a:ext cx="836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a BERT model by many different languages.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81215" y="307111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902137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1956354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2976939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4031155" y="427093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887216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1956354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2978746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4031155" y="271959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507072" y="220811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D928BBF-BAF0-4EE1-AF2F-4BD34CB524A9}"/>
              </a:ext>
            </a:extLst>
          </p:cNvPr>
          <p:cNvSpPr/>
          <p:nvPr/>
        </p:nvSpPr>
        <p:spPr>
          <a:xfrm rot="5400000">
            <a:off x="1576210" y="222745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9C3E0D1-8F56-454D-B3C8-F16D5243F87D}"/>
              </a:ext>
            </a:extLst>
          </p:cNvPr>
          <p:cNvSpPr/>
          <p:nvPr/>
        </p:nvSpPr>
        <p:spPr>
          <a:xfrm rot="5400000">
            <a:off x="2604905" y="224184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A1D3D45-DD5D-4AC9-A5E7-F4BF2A75950A}"/>
              </a:ext>
            </a:extLst>
          </p:cNvPr>
          <p:cNvSpPr/>
          <p:nvPr/>
        </p:nvSpPr>
        <p:spPr>
          <a:xfrm rot="5400000">
            <a:off x="3643321" y="224184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90525" y="4742573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high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444741" y="4736511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est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399145" y="4751923"/>
            <a:ext cx="11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moun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242427" y="4762628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5876450" y="4727325"/>
            <a:ext cx="938415" cy="5998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2511813" y="4710767"/>
            <a:ext cx="938415" cy="5998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Mask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01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2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DD1B7900-9E93-44BF-A471-B75C7730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569" y="2482382"/>
            <a:ext cx="2175953" cy="36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02FC48-E03C-4D83-81D3-AEAD3EFB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Zero-shot Reading Comprehension</a:t>
            </a:r>
            <a:endParaRPr lang="zh-TW" altLang="en-US" sz="4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10BA8A-E018-4406-A62A-97629E1948E0}"/>
              </a:ext>
            </a:extLst>
          </p:cNvPr>
          <p:cNvSpPr txBox="1"/>
          <p:nvPr/>
        </p:nvSpPr>
        <p:spPr>
          <a:xfrm>
            <a:off x="1018487" y="1658726"/>
            <a:ext cx="762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on the sentences of 104 languages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09F8163F-2123-4FEF-9A7E-0676228D93F6}"/>
              </a:ext>
            </a:extLst>
          </p:cNvPr>
          <p:cNvSpPr/>
          <p:nvPr/>
        </p:nvSpPr>
        <p:spPr>
          <a:xfrm>
            <a:off x="4343196" y="2171622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0F06FB74-F371-4156-B4BF-20E77FD8CADD}"/>
              </a:ext>
            </a:extLst>
          </p:cNvPr>
          <p:cNvSpPr/>
          <p:nvPr/>
        </p:nvSpPr>
        <p:spPr>
          <a:xfrm rot="16200000">
            <a:off x="3530112" y="4022596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箭號: 向下 39">
            <a:extLst>
              <a:ext uri="{FF2B5EF4-FFF2-40B4-BE49-F238E27FC236}">
                <a16:creationId xmlns:a16="http://schemas.microsoft.com/office/drawing/2014/main" id="{F1E81574-025D-496E-8440-E591D2B6233D}"/>
              </a:ext>
            </a:extLst>
          </p:cNvPr>
          <p:cNvSpPr/>
          <p:nvPr/>
        </p:nvSpPr>
        <p:spPr>
          <a:xfrm rot="16200000">
            <a:off x="5394780" y="4079375"/>
            <a:ext cx="754785" cy="399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798CD4-E695-49AD-9078-F7AADEE094B1}"/>
              </a:ext>
            </a:extLst>
          </p:cNvPr>
          <p:cNvSpPr/>
          <p:nvPr/>
        </p:nvSpPr>
        <p:spPr>
          <a:xfrm>
            <a:off x="3966706" y="6058466"/>
            <a:ext cx="1856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Multi-BERT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摺角紙張 11">
            <a:extLst>
              <a:ext uri="{FF2B5EF4-FFF2-40B4-BE49-F238E27FC236}">
                <a16:creationId xmlns:a16="http://schemas.microsoft.com/office/drawing/2014/main" id="{36D096D9-A069-4F5B-A44C-57C712D7CF96}"/>
              </a:ext>
            </a:extLst>
          </p:cNvPr>
          <p:cNvSpPr/>
          <p:nvPr/>
        </p:nvSpPr>
        <p:spPr>
          <a:xfrm>
            <a:off x="740667" y="2484571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1" name="矩形: 摺角紙張 80">
            <a:extLst>
              <a:ext uri="{FF2B5EF4-FFF2-40B4-BE49-F238E27FC236}">
                <a16:creationId xmlns:a16="http://schemas.microsoft.com/office/drawing/2014/main" id="{0202A0FB-BF36-4868-AC40-5A576043E3E0}"/>
              </a:ext>
            </a:extLst>
          </p:cNvPr>
          <p:cNvSpPr/>
          <p:nvPr/>
        </p:nvSpPr>
        <p:spPr>
          <a:xfrm>
            <a:off x="2222137" y="2475753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2" name="矩形: 摺角紙張 81">
            <a:extLst>
              <a:ext uri="{FF2B5EF4-FFF2-40B4-BE49-F238E27FC236}">
                <a16:creationId xmlns:a16="http://schemas.microsoft.com/office/drawing/2014/main" id="{F31360BB-55DC-41EE-B904-4BAA272D3629}"/>
              </a:ext>
            </a:extLst>
          </p:cNvPr>
          <p:cNvSpPr/>
          <p:nvPr/>
        </p:nvSpPr>
        <p:spPr>
          <a:xfrm>
            <a:off x="1538128" y="3299304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矩形: 摺角紙張 82">
            <a:extLst>
              <a:ext uri="{FF2B5EF4-FFF2-40B4-BE49-F238E27FC236}">
                <a16:creationId xmlns:a16="http://schemas.microsoft.com/office/drawing/2014/main" id="{5B821C8F-B23A-4C78-8CC8-B5449D64804D}"/>
              </a:ext>
            </a:extLst>
          </p:cNvPr>
          <p:cNvSpPr/>
          <p:nvPr/>
        </p:nvSpPr>
        <p:spPr>
          <a:xfrm>
            <a:off x="740667" y="4165800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摺角紙張 83">
            <a:extLst>
              <a:ext uri="{FF2B5EF4-FFF2-40B4-BE49-F238E27FC236}">
                <a16:creationId xmlns:a16="http://schemas.microsoft.com/office/drawing/2014/main" id="{2FB9725A-EC09-40C8-8E74-9872683AABB5}"/>
              </a:ext>
            </a:extLst>
          </p:cNvPr>
          <p:cNvSpPr/>
          <p:nvPr/>
        </p:nvSpPr>
        <p:spPr>
          <a:xfrm>
            <a:off x="2242772" y="4165800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矩形: 摺角紙張 84">
            <a:extLst>
              <a:ext uri="{FF2B5EF4-FFF2-40B4-BE49-F238E27FC236}">
                <a16:creationId xmlns:a16="http://schemas.microsoft.com/office/drawing/2014/main" id="{33C55BAF-A685-4988-9191-6797B30D3379}"/>
              </a:ext>
            </a:extLst>
          </p:cNvPr>
          <p:cNvSpPr/>
          <p:nvPr/>
        </p:nvSpPr>
        <p:spPr>
          <a:xfrm>
            <a:off x="6184349" y="2552867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矩形: 摺角紙張 86">
            <a:extLst>
              <a:ext uri="{FF2B5EF4-FFF2-40B4-BE49-F238E27FC236}">
                <a16:creationId xmlns:a16="http://schemas.microsoft.com/office/drawing/2014/main" id="{FD60420E-9D58-4433-83B7-50E877C78203}"/>
              </a:ext>
            </a:extLst>
          </p:cNvPr>
          <p:cNvSpPr/>
          <p:nvPr/>
        </p:nvSpPr>
        <p:spPr>
          <a:xfrm>
            <a:off x="6981810" y="3367600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矩形: 摺角紙張 87">
            <a:extLst>
              <a:ext uri="{FF2B5EF4-FFF2-40B4-BE49-F238E27FC236}">
                <a16:creationId xmlns:a16="http://schemas.microsoft.com/office/drawing/2014/main" id="{66170D0D-4AFC-4E6A-A831-CBF6CF407A85}"/>
              </a:ext>
            </a:extLst>
          </p:cNvPr>
          <p:cNvSpPr/>
          <p:nvPr/>
        </p:nvSpPr>
        <p:spPr>
          <a:xfrm>
            <a:off x="6184349" y="4234096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A3C6CE-EAE0-44BB-BD72-E1132D60AB8E}"/>
              </a:ext>
            </a:extLst>
          </p:cNvPr>
          <p:cNvSpPr txBox="1"/>
          <p:nvPr/>
        </p:nvSpPr>
        <p:spPr>
          <a:xfrm>
            <a:off x="570116" y="5533334"/>
            <a:ext cx="3137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 on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English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QA training examples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411442E9-D322-4C22-943B-FC210EA79D41}"/>
              </a:ext>
            </a:extLst>
          </p:cNvPr>
          <p:cNvSpPr txBox="1"/>
          <p:nvPr/>
        </p:nvSpPr>
        <p:spPr>
          <a:xfrm>
            <a:off x="5972108" y="5588816"/>
            <a:ext cx="2459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 on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Chinese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QA test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2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1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13" grpId="0"/>
      <p:bldP spid="9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7474A-DD53-49CF-979D-604333C2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Zero-shot Reading Comprehension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A73CC3-554B-44C8-AC7F-945AF4D4C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English: </a:t>
            </a:r>
            <a:r>
              <a:rPr lang="en-US" altLang="zh-TW" dirty="0" err="1"/>
              <a:t>SQuAD</a:t>
            </a:r>
            <a:r>
              <a:rPr lang="en-US" altLang="zh-TW" dirty="0"/>
              <a:t>, Chinese: DRCD</a:t>
            </a:r>
            <a:endParaRPr lang="zh-TW" altLang="en-US" dirty="0"/>
          </a:p>
        </p:txBody>
      </p:sp>
      <p:sp>
        <p:nvSpPr>
          <p:cNvPr id="4" name="Google Shape;78;p15">
            <a:extLst>
              <a:ext uri="{FF2B5EF4-FFF2-40B4-BE49-F238E27FC236}">
                <a16:creationId xmlns:a16="http://schemas.microsoft.com/office/drawing/2014/main" id="{2911A205-09C0-4BC0-BA03-D5014BE808C9}"/>
              </a:ext>
            </a:extLst>
          </p:cNvPr>
          <p:cNvSpPr txBox="1">
            <a:spLocks/>
          </p:cNvSpPr>
          <p:nvPr/>
        </p:nvSpPr>
        <p:spPr>
          <a:xfrm>
            <a:off x="621348" y="3135088"/>
            <a:ext cx="8520600" cy="2886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FE1DCF0D-D949-4210-A1C8-1646BD4B8288}"/>
              </a:ext>
            </a:extLst>
          </p:cNvPr>
          <p:cNvSpPr/>
          <p:nvPr/>
        </p:nvSpPr>
        <p:spPr>
          <a:xfrm>
            <a:off x="3202303" y="3450855"/>
            <a:ext cx="172800" cy="1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F48BBD-51A5-434A-B380-B9FD3A4C0EAC}"/>
              </a:ext>
            </a:extLst>
          </p:cNvPr>
          <p:cNvSpPr/>
          <p:nvPr/>
        </p:nvSpPr>
        <p:spPr>
          <a:xfrm>
            <a:off x="2773785" y="5297570"/>
            <a:ext cx="6054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新細明體" panose="02020500000000000000" pitchFamily="18" charset="-120"/>
                <a:cs typeface="+mn-cs"/>
                <a:sym typeface="Helvetica Neue Medium"/>
              </a:rPr>
              <a:t>F1 score of Human performance is 93.30%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新細明體" panose="02020500000000000000" pitchFamily="18" charset="-120"/>
              <a:cs typeface="+mn-cs"/>
              <a:sym typeface="Helvetica Neue Medium"/>
            </a:endParaRPr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EEE1995B-6FBF-4053-8542-A5E5C9EDB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77810"/>
              </p:ext>
            </p:extLst>
          </p:nvPr>
        </p:nvGraphicFramePr>
        <p:xfrm>
          <a:off x="384978" y="2469436"/>
          <a:ext cx="837404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834">
                  <a:extLst>
                    <a:ext uri="{9D8B030D-6E8A-4147-A177-3AD203B41FA5}">
                      <a16:colId xmlns:a16="http://schemas.microsoft.com/office/drawing/2014/main" val="3611860234"/>
                    </a:ext>
                  </a:extLst>
                </a:gridCol>
                <a:gridCol w="1604513">
                  <a:extLst>
                    <a:ext uri="{9D8B030D-6E8A-4147-A177-3AD203B41FA5}">
                      <a16:colId xmlns:a16="http://schemas.microsoft.com/office/drawing/2014/main" val="1905006147"/>
                    </a:ext>
                  </a:extLst>
                </a:gridCol>
                <a:gridCol w="2449902">
                  <a:extLst>
                    <a:ext uri="{9D8B030D-6E8A-4147-A177-3AD203B41FA5}">
                      <a16:colId xmlns:a16="http://schemas.microsoft.com/office/drawing/2014/main" val="3304900651"/>
                    </a:ext>
                  </a:extLst>
                </a:gridCol>
                <a:gridCol w="1311215">
                  <a:extLst>
                    <a:ext uri="{9D8B030D-6E8A-4147-A177-3AD203B41FA5}">
                      <a16:colId xmlns:a16="http://schemas.microsoft.com/office/drawing/2014/main" val="1550049080"/>
                    </a:ext>
                  </a:extLst>
                </a:gridCol>
                <a:gridCol w="1069676">
                  <a:extLst>
                    <a:ext uri="{9D8B030D-6E8A-4147-A177-3AD203B41FA5}">
                      <a16:colId xmlns:a16="http://schemas.microsoft.com/office/drawing/2014/main" val="3999281341"/>
                    </a:ext>
                  </a:extLst>
                </a:gridCol>
                <a:gridCol w="916904">
                  <a:extLst>
                    <a:ext uri="{9D8B030D-6E8A-4147-A177-3AD203B41FA5}">
                      <a16:colId xmlns:a16="http://schemas.microsoft.com/office/drawing/2014/main" val="228581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Model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Pre-train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Fine-tune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Test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EM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810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QANet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66.1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21720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BERT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89.1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5414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104 languages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81.2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88.7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9793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English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78.8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3828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+ English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82.6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90.1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857186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4861884" y="6070116"/>
            <a:ext cx="382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劉記良、許宗嫄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0E26E6-E91B-4DF3-9E53-8E93A793C765}"/>
              </a:ext>
            </a:extLst>
          </p:cNvPr>
          <p:cNvSpPr txBox="1"/>
          <p:nvPr/>
        </p:nvSpPr>
        <p:spPr>
          <a:xfrm>
            <a:off x="5009034" y="6323425"/>
            <a:ext cx="368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https://arxiv.org/abs/1909.09587</a:t>
            </a:r>
          </a:p>
        </p:txBody>
      </p:sp>
    </p:spTree>
    <p:extLst>
      <p:ext uri="{BB962C8B-B14F-4D97-AF65-F5344CB8AC3E}">
        <p14:creationId xmlns:p14="http://schemas.microsoft.com/office/powerpoint/2010/main" val="21935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Cross-lingual Alignment?</a:t>
            </a:r>
            <a:endParaRPr lang="zh-TW" altLang="en-US" dirty="0"/>
          </a:p>
        </p:txBody>
      </p:sp>
      <p:pic>
        <p:nvPicPr>
          <p:cNvPr id="4" name="Picture 2" descr="ãè±æãçåçæå°çµæ">
            <a:extLst>
              <a:ext uri="{FF2B5EF4-FFF2-40B4-BE49-F238E27FC236}">
                <a16:creationId xmlns:a16="http://schemas.microsoft.com/office/drawing/2014/main" id="{C6E80DC2-CB41-4AB9-806C-5245CC28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14" y="4922123"/>
            <a:ext cx="2193503" cy="13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ç¸éåç">
            <a:extLst>
              <a:ext uri="{FF2B5EF4-FFF2-40B4-BE49-F238E27FC236}">
                <a16:creationId xmlns:a16="http://schemas.microsoft.com/office/drawing/2014/main" id="{3201911E-D5BC-4421-A5B7-E5C26DCB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00" y="5288442"/>
            <a:ext cx="1951728" cy="13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群組 51"/>
          <p:cNvGrpSpPr/>
          <p:nvPr/>
        </p:nvGrpSpPr>
        <p:grpSpPr>
          <a:xfrm>
            <a:off x="495886" y="2317998"/>
            <a:ext cx="4445839" cy="3728486"/>
            <a:chOff x="710837" y="2333971"/>
            <a:chExt cx="4445839" cy="3728486"/>
          </a:xfrm>
        </p:grpSpPr>
        <p:sp>
          <p:nvSpPr>
            <p:cNvPr id="31" name="矩形: 圓角 3">
              <a:extLst>
                <a:ext uri="{FF2B5EF4-FFF2-40B4-BE49-F238E27FC236}">
                  <a16:creationId xmlns:a16="http://schemas.microsoft.com/office/drawing/2014/main" id="{55A02453-16CA-4C56-AAA0-1DE8BA5FED3D}"/>
                </a:ext>
              </a:extLst>
            </p:cNvPr>
            <p:cNvSpPr/>
            <p:nvPr/>
          </p:nvSpPr>
          <p:spPr>
            <a:xfrm>
              <a:off x="801527" y="3479508"/>
              <a:ext cx="3966052" cy="1171047"/>
            </a:xfrm>
            <a:prstGeom prst="roundRect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Multi-BERT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217A2E5B-32DE-4CC0-9E98-834966D36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449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B9078604-5352-44FA-B43A-B561AA4FEB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6666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FFD85C75-571A-410C-BFD4-793852FBF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7251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7CCB4A96-5F0D-444A-888A-DE4286FE1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1467" y="4679330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A9299C03-3FC9-4844-84E3-347EBEF16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7528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86E4003D-F48C-4C6D-A8BD-76714F018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6666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C87215BB-4B83-471A-8F2F-A7263B767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9058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BFF2F5C2-7825-410A-802D-6C3C4F7F8F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1467" y="3127992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1D10737-A0B0-4CCC-89A7-9BB5A8A82FCE}"/>
                </a:ext>
              </a:extLst>
            </p:cNvPr>
            <p:cNvSpPr/>
            <p:nvPr/>
          </p:nvSpPr>
          <p:spPr>
            <a:xfrm rot="5400000">
              <a:off x="827384" y="2616510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D928BBF-BAF0-4EE1-AF2F-4BD34CB524A9}"/>
                </a:ext>
              </a:extLst>
            </p:cNvPr>
            <p:cNvSpPr/>
            <p:nvPr/>
          </p:nvSpPr>
          <p:spPr>
            <a:xfrm rot="5400000">
              <a:off x="1896522" y="2635856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9C3E0D1-8F56-454D-B3C8-F16D5243F87D}"/>
                </a:ext>
              </a:extLst>
            </p:cNvPr>
            <p:cNvSpPr/>
            <p:nvPr/>
          </p:nvSpPr>
          <p:spPr>
            <a:xfrm rot="5400000">
              <a:off x="2925217" y="2650244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A1D3D45-DD5D-4AC9-A5E7-F4BF2A75950A}"/>
                </a:ext>
              </a:extLst>
            </p:cNvPr>
            <p:cNvSpPr/>
            <p:nvPr/>
          </p:nvSpPr>
          <p:spPr>
            <a:xfrm rot="5400000">
              <a:off x="3963633" y="2650244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10837" y="5150971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深</a:t>
              </a: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765053" y="5144909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度</a:t>
              </a: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776608" y="5160321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學</a:t>
              </a: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562739" y="5171026"/>
              <a:ext cx="1511451" cy="47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習</a:t>
              </a: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93323" y="5565503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high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790389" y="5559441"/>
              <a:ext cx="1023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est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2801943" y="5574853"/>
              <a:ext cx="1137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moun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3645225" y="5585558"/>
              <a:ext cx="1511451" cy="47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tain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4859239" y="2107056"/>
            <a:ext cx="3899435" cy="2426474"/>
            <a:chOff x="683875" y="1767998"/>
            <a:chExt cx="3899435" cy="2426474"/>
          </a:xfrm>
        </p:grpSpPr>
        <p:sp>
          <p:nvSpPr>
            <p:cNvPr id="53" name="文字方塊 52"/>
            <p:cNvSpPr txBox="1"/>
            <p:nvPr/>
          </p:nvSpPr>
          <p:spPr>
            <a:xfrm>
              <a:off x="2319600" y="3221693"/>
              <a:ext cx="7247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魚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305699" y="2644426"/>
              <a:ext cx="986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698248" y="1767998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跳</a:t>
              </a: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2930410" y="2413593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游</a:t>
              </a:r>
            </a:p>
          </p:txBody>
        </p:sp>
        <p:grpSp>
          <p:nvGrpSpPr>
            <p:cNvPr id="57" name="群組 56"/>
            <p:cNvGrpSpPr/>
            <p:nvPr/>
          </p:nvGrpSpPr>
          <p:grpSpPr>
            <a:xfrm>
              <a:off x="1476058" y="1922261"/>
              <a:ext cx="2086581" cy="1883523"/>
              <a:chOff x="5832940" y="2526556"/>
              <a:chExt cx="2086581" cy="1883523"/>
            </a:xfrm>
          </p:grpSpPr>
          <p:sp>
            <p:nvSpPr>
              <p:cNvPr id="58" name="橢圓 57"/>
              <p:cNvSpPr/>
              <p:nvPr/>
            </p:nvSpPr>
            <p:spPr>
              <a:xfrm rot="5400000">
                <a:off x="6854942" y="4275471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橢圓 58"/>
              <p:cNvSpPr/>
              <p:nvPr/>
            </p:nvSpPr>
            <p:spPr>
              <a:xfrm rot="5400000">
                <a:off x="5832940" y="3735156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 rot="5400000">
                <a:off x="6554175" y="2526556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 rot="5400000">
                <a:off x="7784913" y="3194380"/>
                <a:ext cx="134608" cy="134608"/>
              </a:xfrm>
              <a:prstGeom prst="ellips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62" name="橢圓 61"/>
            <p:cNvSpPr/>
            <p:nvPr/>
          </p:nvSpPr>
          <p:spPr>
            <a:xfrm rot="10190157">
              <a:off x="2771522" y="3927425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3" name="橢圓 62"/>
            <p:cNvSpPr/>
            <p:nvPr/>
          </p:nvSpPr>
          <p:spPr>
            <a:xfrm rot="10190157">
              <a:off x="1714628" y="3453768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 rot="10190157">
              <a:off x="2364673" y="2198853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 rot="10190157">
              <a:off x="3763554" y="2856915"/>
              <a:ext cx="134608" cy="134608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3416587" y="3049503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swim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453848" y="1775912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jump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683875" y="3312913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rabbit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945849" y="3732807"/>
              <a:ext cx="116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fish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3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77690" y="6174924"/>
            <a:ext cx="382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投影片來源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許宗嫄同學碩士口試投影片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DA6358B-E8A6-45EF-A1C9-A80F2119A63D}"/>
              </a:ext>
            </a:extLst>
          </p:cNvPr>
          <p:cNvSpPr txBox="1"/>
          <p:nvPr/>
        </p:nvSpPr>
        <p:spPr>
          <a:xfrm>
            <a:off x="584370" y="58135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https://arxiv.org/abs/2010.10938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6AF2DB-46C4-4860-8D96-742B78F9F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91" y="1280221"/>
            <a:ext cx="5884349" cy="429755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DE2802E-41D1-4100-BEBE-6A783866D89F}"/>
              </a:ext>
            </a:extLst>
          </p:cNvPr>
          <p:cNvSpPr txBox="1"/>
          <p:nvPr/>
        </p:nvSpPr>
        <p:spPr>
          <a:xfrm>
            <a:off x="1232566" y="221411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Mean Reciprocal Rank (MRR): 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D292770-404B-4FD9-B93B-FF9D64C4AAAD}"/>
              </a:ext>
            </a:extLst>
          </p:cNvPr>
          <p:cNvSpPr txBox="1"/>
          <p:nvPr/>
        </p:nvSpPr>
        <p:spPr>
          <a:xfrm>
            <a:off x="3872231" y="633017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Higher MRR, better alignment 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DF9DC9D-0C56-4407-9361-9EE7F63DE5D3}"/>
              </a:ext>
            </a:extLst>
          </p:cNvPr>
          <p:cNvCxnSpPr/>
          <p:nvPr/>
        </p:nvCxnSpPr>
        <p:spPr>
          <a:xfrm flipV="1">
            <a:off x="6389975" y="2331720"/>
            <a:ext cx="330865" cy="243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7CAE6B-1A6A-409C-A09F-1CE2708885B1}"/>
              </a:ext>
            </a:extLst>
          </p:cNvPr>
          <p:cNvSpPr txBox="1"/>
          <p:nvPr/>
        </p:nvSpPr>
        <p:spPr>
          <a:xfrm>
            <a:off x="6902505" y="1927669"/>
            <a:ext cx="2119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Google’s Multi-BERT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FD7F79E-009E-418E-A218-A52BBF931873}"/>
              </a:ext>
            </a:extLst>
          </p:cNvPr>
          <p:cNvSpPr txBox="1"/>
          <p:nvPr/>
        </p:nvSpPr>
        <p:spPr>
          <a:xfrm>
            <a:off x="6708420" y="4491170"/>
            <a:ext cx="234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Our Multi-BERT</a:t>
            </a:r>
            <a:endParaRPr lang="zh-TW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75FE177-8D28-427D-BA12-1DDAE9AB698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80428" y="4491170"/>
            <a:ext cx="527992" cy="230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DCBB9DE-D3FA-4EC0-8DC7-027220BCE4C1}"/>
              </a:ext>
            </a:extLst>
          </p:cNvPr>
          <p:cNvSpPr txBox="1"/>
          <p:nvPr/>
        </p:nvSpPr>
        <p:spPr>
          <a:xfrm>
            <a:off x="6708420" y="4932321"/>
            <a:ext cx="24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200k sentences for each lang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6A00BB5-63D6-4CB5-B23D-1A115D456A7B}"/>
              </a:ext>
            </a:extLst>
          </p:cNvPr>
          <p:cNvSpPr txBox="1"/>
          <p:nvPr/>
        </p:nvSpPr>
        <p:spPr>
          <a:xfrm>
            <a:off x="4657036" y="5984196"/>
            <a:ext cx="412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How about 1000k?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4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5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5A358-C8BB-43A2-9158-6C658964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training is also challenging …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369940B6-2AAF-43A4-A42B-ED13CFDC9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65" y="1424764"/>
            <a:ext cx="14417347" cy="6666614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F9333B3-28EC-47FA-B9E0-8F50895C632C}"/>
              </a:ext>
            </a:extLst>
          </p:cNvPr>
          <p:cNvSpPr/>
          <p:nvPr/>
        </p:nvSpPr>
        <p:spPr>
          <a:xfrm>
            <a:off x="7209249" y="2127693"/>
            <a:ext cx="7226300" cy="4198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B048BD-251D-4676-B548-5607E2BC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704" y="1539064"/>
            <a:ext cx="5693641" cy="2796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7C8F0EF-A9C1-409D-9811-97EBEACD5B0C}"/>
              </a:ext>
            </a:extLst>
          </p:cNvPr>
          <p:cNvCxnSpPr/>
          <p:nvPr/>
        </p:nvCxnSpPr>
        <p:spPr>
          <a:xfrm>
            <a:off x="1860241" y="5067300"/>
            <a:ext cx="53490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2643375-6A9C-4616-90F4-7575B8A51581}"/>
              </a:ext>
            </a:extLst>
          </p:cNvPr>
          <p:cNvSpPr txBox="1"/>
          <p:nvPr/>
        </p:nvSpPr>
        <p:spPr>
          <a:xfrm>
            <a:off x="2950652" y="5164154"/>
            <a:ext cx="324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Two days 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DF2EC6-2FCA-4CE0-838B-B3258D6354B8}"/>
              </a:ext>
            </a:extLst>
          </p:cNvPr>
          <p:cNvSpPr txBox="1"/>
          <p:nvPr/>
        </p:nvSpPr>
        <p:spPr>
          <a:xfrm>
            <a:off x="2383089" y="5521121"/>
            <a:ext cx="486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(the whole training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 took one week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690552-7E86-4D81-9950-99B660C54359}"/>
              </a:ext>
            </a:extLst>
          </p:cNvPr>
          <p:cNvSpPr/>
          <p:nvPr/>
        </p:nvSpPr>
        <p:spPr>
          <a:xfrm>
            <a:off x="2950652" y="1601435"/>
            <a:ext cx="801541" cy="883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BA88C1-0C9C-4141-A11B-990625E5F7B2}"/>
              </a:ext>
            </a:extLst>
          </p:cNvPr>
          <p:cNvSpPr/>
          <p:nvPr/>
        </p:nvSpPr>
        <p:spPr>
          <a:xfrm>
            <a:off x="3593858" y="1614877"/>
            <a:ext cx="1174236" cy="4283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10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8" grpId="0"/>
      <p:bldP spid="3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77690" y="6174924"/>
            <a:ext cx="382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投影片來源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許宗嫄同學碩士口試投影片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DA6358B-E8A6-45EF-A1C9-A80F2119A63D}"/>
              </a:ext>
            </a:extLst>
          </p:cNvPr>
          <p:cNvSpPr txBox="1"/>
          <p:nvPr/>
        </p:nvSpPr>
        <p:spPr>
          <a:xfrm>
            <a:off x="584370" y="58135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https://arxiv.org/abs/2010.10938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6AF2DB-46C4-4860-8D96-742B78F9F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91" y="1280221"/>
            <a:ext cx="5884349" cy="429755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DE2802E-41D1-4100-BEBE-6A783866D89F}"/>
              </a:ext>
            </a:extLst>
          </p:cNvPr>
          <p:cNvSpPr txBox="1"/>
          <p:nvPr/>
        </p:nvSpPr>
        <p:spPr>
          <a:xfrm>
            <a:off x="1232566" y="221411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Mean Reciprocal Rank (MRR): 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D292770-404B-4FD9-B93B-FF9D64C4AAAD}"/>
              </a:ext>
            </a:extLst>
          </p:cNvPr>
          <p:cNvSpPr txBox="1"/>
          <p:nvPr/>
        </p:nvSpPr>
        <p:spPr>
          <a:xfrm>
            <a:off x="3872231" y="633017"/>
            <a:ext cx="527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Higher MRR, better alignment 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DF9DC9D-0C56-4407-9361-9EE7F63DE5D3}"/>
              </a:ext>
            </a:extLst>
          </p:cNvPr>
          <p:cNvCxnSpPr/>
          <p:nvPr/>
        </p:nvCxnSpPr>
        <p:spPr>
          <a:xfrm flipV="1">
            <a:off x="6389975" y="2331720"/>
            <a:ext cx="330865" cy="243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7CAE6B-1A6A-409C-A09F-1CE2708885B1}"/>
              </a:ext>
            </a:extLst>
          </p:cNvPr>
          <p:cNvSpPr txBox="1"/>
          <p:nvPr/>
        </p:nvSpPr>
        <p:spPr>
          <a:xfrm>
            <a:off x="6902505" y="1927669"/>
            <a:ext cx="2119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Google’s Multi-BERT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FD7F79E-009E-418E-A218-A52BBF931873}"/>
              </a:ext>
            </a:extLst>
          </p:cNvPr>
          <p:cNvSpPr txBox="1"/>
          <p:nvPr/>
        </p:nvSpPr>
        <p:spPr>
          <a:xfrm>
            <a:off x="6708420" y="4491170"/>
            <a:ext cx="234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Our Multi-BERT</a:t>
            </a:r>
            <a:endParaRPr lang="zh-TW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75FE177-8D28-427D-BA12-1DDAE9AB698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80428" y="4491170"/>
            <a:ext cx="527992" cy="230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DCBB9DE-D3FA-4EC0-8DC7-027220BCE4C1}"/>
              </a:ext>
            </a:extLst>
          </p:cNvPr>
          <p:cNvSpPr txBox="1"/>
          <p:nvPr/>
        </p:nvSpPr>
        <p:spPr>
          <a:xfrm>
            <a:off x="6708420" y="4932321"/>
            <a:ext cx="24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200k sentences for each lang</a:t>
            </a:r>
            <a:endParaRPr lang="zh-TW" altLang="en-US" sz="24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128A94F-96F5-47D1-8723-AE539C0C327D}"/>
              </a:ext>
            </a:extLst>
          </p:cNvPr>
          <p:cNvCxnSpPr>
            <a:cxnSpLocks/>
          </p:cNvCxnSpPr>
          <p:nvPr/>
        </p:nvCxnSpPr>
        <p:spPr>
          <a:xfrm>
            <a:off x="6212731" y="3313583"/>
            <a:ext cx="527992" cy="230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7417A4A-D4CD-46A2-8B08-813D20CAB47F}"/>
              </a:ext>
            </a:extLst>
          </p:cNvPr>
          <p:cNvSpPr txBox="1"/>
          <p:nvPr/>
        </p:nvSpPr>
        <p:spPr>
          <a:xfrm>
            <a:off x="6836295" y="3210737"/>
            <a:ext cx="234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Our Multi-BERT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2306ECD-E2EC-483F-B638-AC91ABFB6785}"/>
              </a:ext>
            </a:extLst>
          </p:cNvPr>
          <p:cNvSpPr txBox="1"/>
          <p:nvPr/>
        </p:nvSpPr>
        <p:spPr>
          <a:xfrm>
            <a:off x="6836295" y="3651888"/>
            <a:ext cx="244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1000k sentences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C210B32-ED63-4C68-82F4-71E6212610C9}"/>
              </a:ext>
            </a:extLst>
          </p:cNvPr>
          <p:cNvSpPr txBox="1"/>
          <p:nvPr/>
        </p:nvSpPr>
        <p:spPr>
          <a:xfrm>
            <a:off x="1594020" y="1159966"/>
            <a:ext cx="712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The amount of training data is critical for alignment.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93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81732" y="2800640"/>
            <a:ext cx="72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67831" y="2223373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60380" y="134694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跳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892542" y="19925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游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438190" y="1501208"/>
            <a:ext cx="2086581" cy="1883523"/>
            <a:chOff x="5832940" y="2526556"/>
            <a:chExt cx="2086581" cy="1883523"/>
          </a:xfrm>
        </p:grpSpPr>
        <p:sp>
          <p:nvSpPr>
            <p:cNvPr id="10" name="橢圓 9"/>
            <p:cNvSpPr/>
            <p:nvPr/>
          </p:nvSpPr>
          <p:spPr>
            <a:xfrm rot="5400000">
              <a:off x="6854942" y="4275471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5400000">
              <a:off x="5832940" y="37351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5400000">
              <a:off x="6554175" y="25265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5400000">
              <a:off x="7784913" y="3194380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4" name="橢圓 13"/>
          <p:cNvSpPr/>
          <p:nvPr/>
        </p:nvSpPr>
        <p:spPr>
          <a:xfrm rot="10190157">
            <a:off x="2733654" y="35063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橢圓 14"/>
          <p:cNvSpPr/>
          <p:nvPr/>
        </p:nvSpPr>
        <p:spPr>
          <a:xfrm rot="10190157">
            <a:off x="1676760" y="3032715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橢圓 15"/>
          <p:cNvSpPr/>
          <p:nvPr/>
        </p:nvSpPr>
        <p:spPr>
          <a:xfrm rot="10190157">
            <a:off x="2326805" y="1777800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橢圓 16"/>
          <p:cNvSpPr/>
          <p:nvPr/>
        </p:nvSpPr>
        <p:spPr>
          <a:xfrm rot="10190157">
            <a:off x="3725686" y="243586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378719" y="262845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swim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415980" y="1354859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jump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6007" y="289186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rabbit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907981" y="331175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788851" y="3963076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5209773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6263990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7284575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8338791" y="5162898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5194852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6263990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7286382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8338791" y="3611560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4814708" y="310007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D928BBF-BAF0-4EE1-AF2F-4BD34CB524A9}"/>
              </a:ext>
            </a:extLst>
          </p:cNvPr>
          <p:cNvSpPr/>
          <p:nvPr/>
        </p:nvSpPr>
        <p:spPr>
          <a:xfrm rot="5400000">
            <a:off x="5883846" y="3119424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9C3E0D1-8F56-454D-B3C8-F16D5243F87D}"/>
              </a:ext>
            </a:extLst>
          </p:cNvPr>
          <p:cNvSpPr/>
          <p:nvPr/>
        </p:nvSpPr>
        <p:spPr>
          <a:xfrm rot="5400000">
            <a:off x="6912541" y="313381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A1D3D45-DD5D-4AC9-A5E7-F4BF2A75950A}"/>
              </a:ext>
            </a:extLst>
          </p:cNvPr>
          <p:cNvSpPr/>
          <p:nvPr/>
        </p:nvSpPr>
        <p:spPr>
          <a:xfrm rot="5400000">
            <a:off x="7950957" y="313381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698161" y="5634539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5752377" y="5628477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6763932" y="5643889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7550063" y="5654594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習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4780647" y="6049071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high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777713" y="6043009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est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789267" y="6058421"/>
            <a:ext cx="11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moun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632549" y="6069126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4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833622" y="1936325"/>
            <a:ext cx="3966052" cy="5346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Reconstruction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5194852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6263990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7286382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8338791" y="246602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5190723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6244940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7265525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8319741" y="158480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4606563" y="739265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5660779" y="733203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6672334" y="748615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458465" y="759320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習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4689049" y="1153797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high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686115" y="1147735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est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697669" y="1163147"/>
            <a:ext cx="113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moun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540951" y="1173852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552310" y="384565"/>
            <a:ext cx="356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Weird???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748082" y="3939071"/>
            <a:ext cx="3629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If the embedding is language independent 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994646" y="4806572"/>
            <a:ext cx="238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How to correctly reconstruct?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48082" y="5628477"/>
            <a:ext cx="3629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There must be language information.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>
            <a:off x="1523185" y="2807952"/>
            <a:ext cx="219091" cy="2781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2549991" y="3326482"/>
            <a:ext cx="240203" cy="21887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endCxn id="17" idx="5"/>
          </p:cNvCxnSpPr>
          <p:nvPr/>
        </p:nvCxnSpPr>
        <p:spPr>
          <a:xfrm>
            <a:off x="3492119" y="2262432"/>
            <a:ext cx="245629" cy="202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>
            <a:off x="2240420" y="1602309"/>
            <a:ext cx="147396" cy="22439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B682E1C-1EEB-458A-8590-877FFF22C3B4}"/>
              </a:ext>
            </a:extLst>
          </p:cNvPr>
          <p:cNvSpPr txBox="1"/>
          <p:nvPr/>
        </p:nvSpPr>
        <p:spPr>
          <a:xfrm>
            <a:off x="5691168" y="74238"/>
            <a:ext cx="336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https://arxiv.org/abs/2010.10041</a:t>
            </a:r>
          </a:p>
        </p:txBody>
      </p:sp>
    </p:spTree>
    <p:extLst>
      <p:ext uri="{BB962C8B-B14F-4D97-AF65-F5344CB8AC3E}">
        <p14:creationId xmlns:p14="http://schemas.microsoft.com/office/powerpoint/2010/main" val="375702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2" grpId="0"/>
      <p:bldP spid="63" grpId="0"/>
      <p:bldP spid="6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739174" y="4627213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5160096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6214313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7234898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8289114" y="58270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5145175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6214313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7236705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8289114" y="427569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4765031" y="3764215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D928BBF-BAF0-4EE1-AF2F-4BD34CB524A9}"/>
              </a:ext>
            </a:extLst>
          </p:cNvPr>
          <p:cNvSpPr/>
          <p:nvPr/>
        </p:nvSpPr>
        <p:spPr>
          <a:xfrm rot="5400000">
            <a:off x="5834169" y="3783561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9C3E0D1-8F56-454D-B3C8-F16D5243F87D}"/>
              </a:ext>
            </a:extLst>
          </p:cNvPr>
          <p:cNvSpPr/>
          <p:nvPr/>
        </p:nvSpPr>
        <p:spPr>
          <a:xfrm rot="5400000">
            <a:off x="6862864" y="379794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A1D3D45-DD5D-4AC9-A5E7-F4BF2A75950A}"/>
              </a:ext>
            </a:extLst>
          </p:cNvPr>
          <p:cNvSpPr/>
          <p:nvPr/>
        </p:nvSpPr>
        <p:spPr>
          <a:xfrm rot="5400000">
            <a:off x="7901280" y="379794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786559" y="1437818"/>
            <a:ext cx="3966052" cy="5346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Reconstruction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5147789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6216927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7239319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8291728" y="1967516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5143660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6197877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7218462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8272678" y="1086302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4606528" y="619527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那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5686265" y="581319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6717944" y="595862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507495" y="607266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貓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552310" y="384565"/>
            <a:ext cx="356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Where is Language?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 flipH="1" flipV="1">
            <a:off x="2098470" y="4946658"/>
            <a:ext cx="577988" cy="4039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 rot="10190157">
            <a:off x="2013996" y="4801229"/>
            <a:ext cx="134608" cy="134608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橢圓 67"/>
          <p:cNvSpPr/>
          <p:nvPr/>
        </p:nvSpPr>
        <p:spPr>
          <a:xfrm rot="10190157">
            <a:off x="2638143" y="5355517"/>
            <a:ext cx="134608" cy="13460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4988" y="4139014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Average of Chinese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2738875" y="5422821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Average of English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3369465" y="175020"/>
            <a:ext cx="559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劉記良、許宗嫄、莊永松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1637087" y="5523800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633562" y="6110835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there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5701382" y="611083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6722200" y="6112730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7760919" y="6149776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cat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4768602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5837150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6853668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7916120" y="2661625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04918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55708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6988227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8063620" y="3045172"/>
            <a:ext cx="4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2281732" y="2800640"/>
            <a:ext cx="72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1267831" y="2223373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兔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1660380" y="134694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跳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2892542" y="19925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游</a:t>
            </a:r>
          </a:p>
        </p:txBody>
      </p:sp>
      <p:grpSp>
        <p:nvGrpSpPr>
          <p:cNvPr id="92" name="群組 91"/>
          <p:cNvGrpSpPr/>
          <p:nvPr/>
        </p:nvGrpSpPr>
        <p:grpSpPr>
          <a:xfrm>
            <a:off x="1438190" y="1501208"/>
            <a:ext cx="2086581" cy="1883523"/>
            <a:chOff x="5832940" y="2526556"/>
            <a:chExt cx="2086581" cy="1883523"/>
          </a:xfrm>
        </p:grpSpPr>
        <p:sp>
          <p:nvSpPr>
            <p:cNvPr id="93" name="橢圓 92"/>
            <p:cNvSpPr/>
            <p:nvPr/>
          </p:nvSpPr>
          <p:spPr>
            <a:xfrm rot="5400000">
              <a:off x="6854942" y="4275471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 rot="5400000">
              <a:off x="5832940" y="37351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5" name="橢圓 94"/>
            <p:cNvSpPr/>
            <p:nvPr/>
          </p:nvSpPr>
          <p:spPr>
            <a:xfrm rot="5400000">
              <a:off x="6554175" y="25265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6" name="橢圓 95"/>
            <p:cNvSpPr/>
            <p:nvPr/>
          </p:nvSpPr>
          <p:spPr>
            <a:xfrm rot="5400000">
              <a:off x="7784913" y="3194380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97" name="橢圓 96"/>
          <p:cNvSpPr/>
          <p:nvPr/>
        </p:nvSpPr>
        <p:spPr>
          <a:xfrm rot="10190157">
            <a:off x="2733654" y="35063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橢圓 97"/>
          <p:cNvSpPr/>
          <p:nvPr/>
        </p:nvSpPr>
        <p:spPr>
          <a:xfrm rot="10190157">
            <a:off x="1676760" y="3032715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橢圓 98"/>
          <p:cNvSpPr/>
          <p:nvPr/>
        </p:nvSpPr>
        <p:spPr>
          <a:xfrm rot="10190157">
            <a:off x="2326805" y="1777800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橢圓 99"/>
          <p:cNvSpPr/>
          <p:nvPr/>
        </p:nvSpPr>
        <p:spPr>
          <a:xfrm rot="10190157">
            <a:off x="3725686" y="243586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3378719" y="262845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swim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2415980" y="1354859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jump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646007" y="289186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rabbit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907981" y="331175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5" name="直線單箭頭接點 104"/>
          <p:cNvCxnSpPr/>
          <p:nvPr/>
        </p:nvCxnSpPr>
        <p:spPr>
          <a:xfrm>
            <a:off x="1523185" y="2807952"/>
            <a:ext cx="219091" cy="2781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2549991" y="3326482"/>
            <a:ext cx="240203" cy="21887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endCxn id="100" idx="5"/>
          </p:cNvCxnSpPr>
          <p:nvPr/>
        </p:nvCxnSpPr>
        <p:spPr>
          <a:xfrm>
            <a:off x="3492119" y="2262432"/>
            <a:ext cx="245629" cy="202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2240420" y="1602309"/>
            <a:ext cx="147396" cy="22439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9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3" grpId="0"/>
      <p:bldP spid="54" grpId="0"/>
      <p:bldP spid="55" grpId="0"/>
      <p:bldP spid="56" grpId="0"/>
      <p:bldP spid="67" grpId="0" animBg="1"/>
      <p:bldP spid="68" grpId="0" animBg="1"/>
      <p:bldP spid="3" grpId="0"/>
      <p:bldP spid="70" grpId="0"/>
      <p:bldP spid="75" grpId="0" animBg="1"/>
      <p:bldP spid="81" grpId="0" animBg="1"/>
      <p:bldP spid="82" grpId="0" animBg="1"/>
      <p:bldP spid="83" grpId="0" animBg="1"/>
      <p:bldP spid="84" grpId="0" animBg="1"/>
      <p:bldP spid="4" grpId="0"/>
      <p:bldP spid="85" grpId="0"/>
      <p:bldP spid="86" grpId="0"/>
      <p:bldP spid="8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字方塊 60"/>
          <p:cNvSpPr txBox="1"/>
          <p:nvPr/>
        </p:nvSpPr>
        <p:spPr>
          <a:xfrm>
            <a:off x="552310" y="384565"/>
            <a:ext cx="356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If this is true …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 flipH="1" flipV="1">
            <a:off x="6428975" y="2331789"/>
            <a:ext cx="577988" cy="4039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 rot="10190157">
            <a:off x="6344501" y="2186360"/>
            <a:ext cx="134608" cy="134608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橢圓 67"/>
          <p:cNvSpPr/>
          <p:nvPr/>
        </p:nvSpPr>
        <p:spPr>
          <a:xfrm rot="10190157">
            <a:off x="6968648" y="2740648"/>
            <a:ext cx="134608" cy="13460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95493" y="1524145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Average of Chinese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7069380" y="2807952"/>
            <a:ext cx="156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Average of English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3369465" y="175020"/>
            <a:ext cx="559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劉記良、許宗嫄、莊永松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5967592" y="2908931"/>
            <a:ext cx="760287" cy="195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2281732" y="2800640"/>
            <a:ext cx="72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1267831" y="2223373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兔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1660380" y="1346945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跳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2892542" y="199254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游</a:t>
            </a:r>
          </a:p>
        </p:txBody>
      </p:sp>
      <p:grpSp>
        <p:nvGrpSpPr>
          <p:cNvPr id="92" name="群組 91"/>
          <p:cNvGrpSpPr/>
          <p:nvPr/>
        </p:nvGrpSpPr>
        <p:grpSpPr>
          <a:xfrm>
            <a:off x="1438190" y="1501208"/>
            <a:ext cx="2086581" cy="1883523"/>
            <a:chOff x="5832940" y="2526556"/>
            <a:chExt cx="2086581" cy="1883523"/>
          </a:xfrm>
        </p:grpSpPr>
        <p:sp>
          <p:nvSpPr>
            <p:cNvPr id="93" name="橢圓 92"/>
            <p:cNvSpPr/>
            <p:nvPr/>
          </p:nvSpPr>
          <p:spPr>
            <a:xfrm rot="5400000">
              <a:off x="6854942" y="4275471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 rot="5400000">
              <a:off x="5832940" y="37351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5" name="橢圓 94"/>
            <p:cNvSpPr/>
            <p:nvPr/>
          </p:nvSpPr>
          <p:spPr>
            <a:xfrm rot="5400000">
              <a:off x="6554175" y="2526556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6" name="橢圓 95"/>
            <p:cNvSpPr/>
            <p:nvPr/>
          </p:nvSpPr>
          <p:spPr>
            <a:xfrm rot="5400000">
              <a:off x="7784913" y="3194380"/>
              <a:ext cx="134608" cy="134608"/>
            </a:xfrm>
            <a:prstGeom prst="ellipse">
              <a:avLst/>
            </a:prstGeom>
            <a:ln w="19050">
              <a:solidFill>
                <a:srgbClr val="0000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97" name="橢圓 96"/>
          <p:cNvSpPr/>
          <p:nvPr/>
        </p:nvSpPr>
        <p:spPr>
          <a:xfrm rot="10190157">
            <a:off x="2733654" y="350637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橢圓 97"/>
          <p:cNvSpPr/>
          <p:nvPr/>
        </p:nvSpPr>
        <p:spPr>
          <a:xfrm rot="10190157">
            <a:off x="1676760" y="3032715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橢圓 98"/>
          <p:cNvSpPr/>
          <p:nvPr/>
        </p:nvSpPr>
        <p:spPr>
          <a:xfrm rot="10190157">
            <a:off x="2326805" y="1777800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橢圓 99"/>
          <p:cNvSpPr/>
          <p:nvPr/>
        </p:nvSpPr>
        <p:spPr>
          <a:xfrm rot="10190157">
            <a:off x="3725686" y="2435862"/>
            <a:ext cx="134608" cy="13460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3378719" y="262845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swim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2415980" y="1354859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jump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646007" y="2891860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rabbit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907981" y="3311754"/>
            <a:ext cx="116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fish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5" name="直線單箭頭接點 104"/>
          <p:cNvCxnSpPr/>
          <p:nvPr/>
        </p:nvCxnSpPr>
        <p:spPr>
          <a:xfrm>
            <a:off x="1523185" y="2807952"/>
            <a:ext cx="219091" cy="2781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2549991" y="3326482"/>
            <a:ext cx="240203" cy="21887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endCxn id="100" idx="5"/>
          </p:cNvCxnSpPr>
          <p:nvPr/>
        </p:nvCxnSpPr>
        <p:spPr>
          <a:xfrm>
            <a:off x="3492119" y="2262432"/>
            <a:ext cx="245629" cy="202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2240420" y="1602309"/>
            <a:ext cx="147396" cy="22439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785190" y="2747257"/>
                <a:ext cx="3811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𝛼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x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190" y="2747257"/>
                <a:ext cx="381195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24286" r="-55556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圖片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" y="4244228"/>
            <a:ext cx="8763000" cy="145732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6E68E492-7D82-4311-9CDA-3F37348D50BD}"/>
              </a:ext>
            </a:extLst>
          </p:cNvPr>
          <p:cNvSpPr txBox="1"/>
          <p:nvPr/>
        </p:nvSpPr>
        <p:spPr>
          <a:xfrm>
            <a:off x="1760927" y="5798224"/>
            <a:ext cx="5754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Unsupervised token-level translation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sym typeface="Wingdings" panose="05000000000000000000" pitchFamily="2" charset="2"/>
              </a:rPr>
              <a:t>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E0DB26C-0B14-4C7C-9950-1EC5CFBD5A4D}"/>
              </a:ext>
            </a:extLst>
          </p:cNvPr>
          <p:cNvSpPr txBox="1"/>
          <p:nvPr/>
        </p:nvSpPr>
        <p:spPr>
          <a:xfrm>
            <a:off x="5606105" y="431814"/>
            <a:ext cx="336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https://arxiv.org/abs/2010.10041</a:t>
            </a:r>
          </a:p>
        </p:txBody>
      </p:sp>
    </p:spTree>
    <p:extLst>
      <p:ext uri="{BB962C8B-B14F-4D97-AF65-F5344CB8AC3E}">
        <p14:creationId xmlns:p14="http://schemas.microsoft.com/office/powerpoint/2010/main" val="3197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一張含有 文字, 裝飾 的圖片&#10;&#10;自動產生的描述">
            <a:extLst>
              <a:ext uri="{FF2B5EF4-FFF2-40B4-BE49-F238E27FC236}">
                <a16:creationId xmlns:a16="http://schemas.microsoft.com/office/drawing/2014/main" id="{7360BFBC-2618-46B0-9EB4-F1F67FDC0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69" r="14232" b="1"/>
          <a:stretch/>
        </p:blipFill>
        <p:spPr>
          <a:xfrm>
            <a:off x="-2286" y="0"/>
            <a:ext cx="9143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9ED669-4D2C-4687-97D2-EBD7969B265E}"/>
              </a:ext>
            </a:extLst>
          </p:cNvPr>
          <p:cNvSpPr txBox="1"/>
          <p:nvPr/>
        </p:nvSpPr>
        <p:spPr>
          <a:xfrm>
            <a:off x="3360038" y="3496287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743BB2-5517-489A-8390-FAC3081F5A6E}"/>
              </a:ext>
            </a:extLst>
          </p:cNvPr>
          <p:cNvSpPr txBox="1"/>
          <p:nvPr/>
        </p:nvSpPr>
        <p:spPr>
          <a:xfrm>
            <a:off x="5372236" y="1488252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C3E55-6D73-48E6-AAFE-1DE79772A947}"/>
              </a:ext>
            </a:extLst>
          </p:cNvPr>
          <p:cNvSpPr txBox="1"/>
          <p:nvPr/>
        </p:nvSpPr>
        <p:spPr>
          <a:xfrm>
            <a:off x="7136461" y="71935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T5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F5384D5-8764-470C-A88B-424DE3D22CEC}"/>
              </a:ext>
            </a:extLst>
          </p:cNvPr>
          <p:cNvSpPr txBox="1"/>
          <p:nvPr/>
        </p:nvSpPr>
        <p:spPr>
          <a:xfrm>
            <a:off x="2755201" y="39268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AE5997-0E1E-4AF7-9616-9954724036A8}"/>
              </a:ext>
            </a:extLst>
          </p:cNvPr>
          <p:cNvSpPr txBox="1"/>
          <p:nvPr/>
        </p:nvSpPr>
        <p:spPr>
          <a:xfrm>
            <a:off x="4290339" y="4004098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7A9B74B-E9C9-41BF-8059-FE6C134F95B4}"/>
              </a:ext>
            </a:extLst>
          </p:cNvPr>
          <p:cNvSpPr txBox="1"/>
          <p:nvPr/>
        </p:nvSpPr>
        <p:spPr>
          <a:xfrm>
            <a:off x="5372236" y="829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https://youtu.be/wJJnjzNlMws</a:t>
            </a:r>
          </a:p>
        </p:txBody>
      </p:sp>
    </p:spTree>
    <p:extLst>
      <p:ext uri="{BB962C8B-B14F-4D97-AF65-F5344CB8AC3E}">
        <p14:creationId xmlns:p14="http://schemas.microsoft.com/office/powerpoint/2010/main" val="144632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23DE-6FC9-4095-A3C9-77CC3C63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</a:t>
            </a:r>
            <a:endParaRPr lang="zh-TW" altLang="en-US" dirty="0"/>
          </a:p>
        </p:txBody>
      </p:sp>
      <p:pic>
        <p:nvPicPr>
          <p:cNvPr id="5" name="Picture 6" descr="BERT QA 機器人實戰– 下篇- The coding day 整天打扣">
            <a:extLst>
              <a:ext uri="{FF2B5EF4-FFF2-40B4-BE49-F238E27FC236}">
                <a16:creationId xmlns:a16="http://schemas.microsoft.com/office/drawing/2014/main" id="{9ED99332-8D4D-47F9-8CCA-315D42EEC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550989"/>
            <a:ext cx="2937274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ç¸éåç">
            <a:extLst>
              <a:ext uri="{FF2B5EF4-FFF2-40B4-BE49-F238E27FC236}">
                <a16:creationId xmlns:a16="http://schemas.microsoft.com/office/drawing/2014/main" id="{4C436E2B-EB51-49E2-86DE-DA6CB10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24" y="1785941"/>
            <a:ext cx="3982229" cy="36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F9AA01D-A6DF-48FB-A1DB-ECBEFC2C52F8}"/>
              </a:ext>
            </a:extLst>
          </p:cNvPr>
          <p:cNvSpPr txBox="1"/>
          <p:nvPr/>
        </p:nvSpPr>
        <p:spPr>
          <a:xfrm>
            <a:off x="12890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BERT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25167BD-160A-4258-9C5F-75D3B983D8DE}"/>
              </a:ext>
            </a:extLst>
          </p:cNvPr>
          <p:cNvSpPr txBox="1"/>
          <p:nvPr/>
        </p:nvSpPr>
        <p:spPr>
          <a:xfrm>
            <a:off x="50609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0781676-5737-4B2B-B991-DB33E76D0BD2}"/>
              </a:ext>
            </a:extLst>
          </p:cNvPr>
          <p:cNvSpPr/>
          <p:nvPr/>
        </p:nvSpPr>
        <p:spPr>
          <a:xfrm>
            <a:off x="4300921" y="1479764"/>
            <a:ext cx="4214429" cy="49418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32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直線單箭頭接點 89"/>
          <p:cNvCxnSpPr/>
          <p:nvPr/>
        </p:nvCxnSpPr>
        <p:spPr>
          <a:xfrm flipV="1">
            <a:off x="1146616" y="2720816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2176242" y="2730756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3205868" y="2727442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 flipV="1">
            <a:off x="4235494" y="272412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0A503193-11B9-48D1-825A-FDFD0DCC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1166418" y="350071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196044" y="3510659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225670" y="3507345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4255296" y="3504032"/>
            <a:ext cx="0" cy="350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665101" y="624106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&lt;BOS&gt;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736732" y="624106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762643" y="626337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1205849" y="572383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2235475" y="5742422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3265101" y="573622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4294727" y="573003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08932" y="13830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634843" y="13830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660754" y="13830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65686" y="3757443"/>
            <a:ext cx="197621" cy="61665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95312" y="3779621"/>
            <a:ext cx="197621" cy="6166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121682" y="3799883"/>
            <a:ext cx="197621" cy="6166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144558" y="3816239"/>
            <a:ext cx="197621" cy="616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301589" y="3881105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589" y="3881105"/>
                <a:ext cx="3759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672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2308753" y="387447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753" y="3874479"/>
                <a:ext cx="38305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048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3375555" y="3907609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555" y="3907609"/>
                <a:ext cx="38305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048" r="-634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4392337" y="3937802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337" y="3937802"/>
                <a:ext cx="38305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355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/>
          <p:cNvCxnSpPr/>
          <p:nvPr/>
        </p:nvCxnSpPr>
        <p:spPr>
          <a:xfrm flipV="1">
            <a:off x="1181302" y="4405340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2210928" y="4423926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240554" y="4417730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270180" y="4411535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3">
            <a:extLst>
              <a:ext uri="{FF2B5EF4-FFF2-40B4-BE49-F238E27FC236}">
                <a16:creationId xmlns:a16="http://schemas.microsoft.com/office/drawing/2014/main" id="{5235E1AE-E189-47AE-B913-42EBEF800A0C}"/>
              </a:ext>
            </a:extLst>
          </p:cNvPr>
          <p:cNvSpPr/>
          <p:nvPr/>
        </p:nvSpPr>
        <p:spPr>
          <a:xfrm>
            <a:off x="697234" y="4741178"/>
            <a:ext cx="4123776" cy="976834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93202" y="2978070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6" name="圓角矩形 85"/>
          <p:cNvSpPr/>
          <p:nvPr/>
        </p:nvSpPr>
        <p:spPr>
          <a:xfrm>
            <a:off x="1802702" y="2996948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圓角矩形 86"/>
          <p:cNvSpPr/>
          <p:nvPr/>
        </p:nvSpPr>
        <p:spPr>
          <a:xfrm>
            <a:off x="2831252" y="2997004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圓角矩形 87"/>
          <p:cNvSpPr/>
          <p:nvPr/>
        </p:nvSpPr>
        <p:spPr>
          <a:xfrm>
            <a:off x="3821701" y="2996948"/>
            <a:ext cx="756539" cy="450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18670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947467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2976264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3989482" y="2343293"/>
            <a:ext cx="44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7" name="直線單箭頭接點 96"/>
          <p:cNvCxnSpPr/>
          <p:nvPr/>
        </p:nvCxnSpPr>
        <p:spPr>
          <a:xfrm flipV="1">
            <a:off x="1138126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flipV="1">
            <a:off x="2171368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/>
          <p:nvPr/>
        </p:nvCxnSpPr>
        <p:spPr>
          <a:xfrm flipV="1">
            <a:off x="3178500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 flipV="1">
            <a:off x="4235494" y="1821251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3777664" y="626337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727176" y="13830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kumimoji="0" lang="zh-TW" alt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9" name="群組 118"/>
          <p:cNvGrpSpPr/>
          <p:nvPr/>
        </p:nvGrpSpPr>
        <p:grpSpPr>
          <a:xfrm>
            <a:off x="700060" y="4724822"/>
            <a:ext cx="4123776" cy="976834"/>
            <a:chOff x="697234" y="4741178"/>
            <a:chExt cx="4123776" cy="976834"/>
          </a:xfrm>
        </p:grpSpPr>
        <p:sp>
          <p:nvSpPr>
            <p:cNvPr id="120" name="矩形: 圓角 3">
              <a:extLst>
                <a:ext uri="{FF2B5EF4-FFF2-40B4-BE49-F238E27FC236}">
                  <a16:creationId xmlns:a16="http://schemas.microsoft.com/office/drawing/2014/main" id="{5235E1AE-E189-47AE-B913-42EBEF800A0C}"/>
                </a:ext>
              </a:extLst>
            </p:cNvPr>
            <p:cNvSpPr/>
            <p:nvPr/>
          </p:nvSpPr>
          <p:spPr>
            <a:xfrm>
              <a:off x="697234" y="4741178"/>
              <a:ext cx="4123776" cy="976834"/>
            </a:xfrm>
            <a:prstGeom prst="roundRect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21" name="直線單箭頭接點 120"/>
            <p:cNvCxnSpPr/>
            <p:nvPr/>
          </p:nvCxnSpPr>
          <p:spPr>
            <a:xfrm flipH="1" flipV="1">
              <a:off x="1168755" y="4864841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/>
            <p:nvPr/>
          </p:nvCxnSpPr>
          <p:spPr>
            <a:xfrm flipH="1" flipV="1">
              <a:off x="2194666" y="4844785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122"/>
            <p:cNvCxnSpPr/>
            <p:nvPr/>
          </p:nvCxnSpPr>
          <p:spPr>
            <a:xfrm flipH="1" flipV="1">
              <a:off x="3296248" y="4864841"/>
              <a:ext cx="990195" cy="7726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群組 123"/>
            <p:cNvGrpSpPr/>
            <p:nvPr/>
          </p:nvGrpSpPr>
          <p:grpSpPr>
            <a:xfrm>
              <a:off x="1523797" y="5040833"/>
              <a:ext cx="266700" cy="377523"/>
              <a:chOff x="7010400" y="2350534"/>
              <a:chExt cx="381000" cy="381000"/>
            </a:xfrm>
          </p:grpSpPr>
          <p:cxnSp>
            <p:nvCxnSpPr>
              <p:cNvPr id="131" name="直線接點 130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群組 124"/>
            <p:cNvGrpSpPr/>
            <p:nvPr/>
          </p:nvGrpSpPr>
          <p:grpSpPr>
            <a:xfrm>
              <a:off x="2569293" y="5062323"/>
              <a:ext cx="266700" cy="377523"/>
              <a:chOff x="7010400" y="2350534"/>
              <a:chExt cx="381000" cy="381000"/>
            </a:xfrm>
          </p:grpSpPr>
          <p:cxnSp>
            <p:nvCxnSpPr>
              <p:cNvPr id="129" name="直線接點 128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群組 125"/>
            <p:cNvGrpSpPr/>
            <p:nvPr/>
          </p:nvGrpSpPr>
          <p:grpSpPr>
            <a:xfrm>
              <a:off x="3629379" y="5041412"/>
              <a:ext cx="266700" cy="377523"/>
              <a:chOff x="7010400" y="2350534"/>
              <a:chExt cx="381000" cy="381000"/>
            </a:xfrm>
          </p:grpSpPr>
          <p:cxnSp>
            <p:nvCxnSpPr>
              <p:cNvPr id="127" name="直線接點 126"/>
              <p:cNvCxnSpPr/>
              <p:nvPr/>
            </p:nvCxnSpPr>
            <p:spPr>
              <a:xfrm>
                <a:off x="7010400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/>
              <p:nvPr/>
            </p:nvCxnSpPr>
            <p:spPr>
              <a:xfrm rot="5400000">
                <a:off x="7010399" y="2361251"/>
                <a:ext cx="381000" cy="35956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群組 11"/>
          <p:cNvGrpSpPr/>
          <p:nvPr/>
        </p:nvGrpSpPr>
        <p:grpSpPr>
          <a:xfrm>
            <a:off x="5422281" y="164830"/>
            <a:ext cx="2759474" cy="6306805"/>
            <a:chOff x="5422281" y="164830"/>
            <a:chExt cx="2759474" cy="6306805"/>
          </a:xfrm>
        </p:grpSpPr>
        <p:cxnSp>
          <p:nvCxnSpPr>
            <p:cNvPr id="84" name="直線單箭頭接點 83"/>
            <p:cNvCxnSpPr/>
            <p:nvPr/>
          </p:nvCxnSpPr>
          <p:spPr>
            <a:xfrm flipV="1">
              <a:off x="7257777" y="3016146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/>
            <p:nvPr/>
          </p:nvCxnSpPr>
          <p:spPr>
            <a:xfrm flipV="1">
              <a:off x="7257777" y="3897141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6352955" y="4324710"/>
              <a:ext cx="1828800" cy="109432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Linear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Transform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513588" y="3479454"/>
              <a:ext cx="1507534" cy="3956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softmax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6352955" y="2996751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群組 8"/>
            <p:cNvGrpSpPr/>
            <p:nvPr/>
          </p:nvGrpSpPr>
          <p:grpSpPr>
            <a:xfrm>
              <a:off x="6513588" y="2121139"/>
              <a:ext cx="1489913" cy="818674"/>
              <a:chOff x="6264327" y="1967634"/>
              <a:chExt cx="1489913" cy="818674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6264327" y="2641860"/>
                <a:ext cx="180000" cy="1444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591805" y="2393617"/>
                <a:ext cx="180000" cy="39269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919283" y="2150599"/>
                <a:ext cx="180000" cy="63570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246761" y="2418954"/>
                <a:ext cx="180000" cy="3673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7574240" y="1967634"/>
                <a:ext cx="180000" cy="81867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80" name="直線接點 79"/>
            <p:cNvCxnSpPr/>
            <p:nvPr/>
          </p:nvCxnSpPr>
          <p:spPr>
            <a:xfrm>
              <a:off x="6352955" y="1578768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/>
            <p:cNvSpPr/>
            <p:nvPr/>
          </p:nvSpPr>
          <p:spPr>
            <a:xfrm>
              <a:off x="7479190" y="680469"/>
              <a:ext cx="180000" cy="81867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82" name="直線單箭頭接點 81"/>
            <p:cNvCxnSpPr/>
            <p:nvPr/>
          </p:nvCxnSpPr>
          <p:spPr>
            <a:xfrm flipV="1">
              <a:off x="7273072" y="5375780"/>
              <a:ext cx="0" cy="6545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7168545" y="5854978"/>
              <a:ext cx="197621" cy="6166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85" name="直線單箭頭接點 84"/>
            <p:cNvCxnSpPr/>
            <p:nvPr/>
          </p:nvCxnSpPr>
          <p:spPr>
            <a:xfrm flipV="1">
              <a:off x="7257777" y="1641195"/>
              <a:ext cx="0" cy="54237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5422281" y="1623157"/>
              <a:ext cx="12697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Cross entropy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7080332" y="164830"/>
              <a:ext cx="10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t+1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5788726" y="5878371"/>
              <a:ext cx="13275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from </a:t>
              </a: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</a:t>
              </a:r>
              <a:r>
                <a:rPr kumimoji="0" lang="en-US" altLang="zh-TW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</a:t>
              </a:r>
              <a:endParaRPr kumimoji="0" lang="zh-TW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132"/>
                <p:cNvSpPr txBox="1"/>
                <p:nvPr/>
              </p:nvSpPr>
              <p:spPr>
                <a:xfrm>
                  <a:off x="7623489" y="5995443"/>
                  <a:ext cx="3586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文字方塊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3489" y="5995443"/>
                  <a:ext cx="35862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0690" r="-6897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D415513-E95F-411C-8AED-9639D54D22AB}"/>
              </a:ext>
            </a:extLst>
          </p:cNvPr>
          <p:cNvSpPr txBox="1"/>
          <p:nvPr/>
        </p:nvSpPr>
        <p:spPr>
          <a:xfrm>
            <a:off x="5174677" y="395662"/>
            <a:ext cx="184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data: 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台灣大學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05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54" grpId="0"/>
      <p:bldP spid="55" grpId="0"/>
      <p:bldP spid="56" grpId="0"/>
      <p:bldP spid="59" grpId="0" animBg="1"/>
      <p:bldP spid="60" grpId="0" animBg="1"/>
      <p:bldP spid="61" grpId="0" animBg="1"/>
      <p:bldP spid="62" grpId="0" animBg="1"/>
      <p:bldP spid="5" grpId="0"/>
      <p:bldP spid="65" grpId="0"/>
      <p:bldP spid="66" grpId="0"/>
      <p:bldP spid="67" grpId="0"/>
      <p:bldP spid="4" grpId="0" animBg="1"/>
      <p:bldP spid="86" grpId="0" animBg="1"/>
      <p:bldP spid="87" grpId="0" animBg="1"/>
      <p:bldP spid="88" grpId="0" animBg="1"/>
      <p:bldP spid="7" grpId="0"/>
      <p:bldP spid="94" grpId="0"/>
      <p:bldP spid="95" grpId="0"/>
      <p:bldP spid="96" grpId="0"/>
      <p:bldP spid="117" grpId="0"/>
      <p:bldP spid="1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1229024"/>
            <a:ext cx="3255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They can do generation. </a:t>
            </a:r>
          </a:p>
        </p:txBody>
      </p:sp>
      <p:pic>
        <p:nvPicPr>
          <p:cNvPr id="5" name="圖片 3" descr="一張含有 螢幕擷取畫面, 文字 的圖片&#10;&#10;自動產生的描述">
            <a:extLst>
              <a:ext uri="{FF2B5EF4-FFF2-40B4-BE49-F238E27FC236}">
                <a16:creationId xmlns:a16="http://schemas.microsoft.com/office/drawing/2014/main" id="{8CAE576B-5696-44C7-B12B-744F7D859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3" r="-2" b="-2"/>
          <a:stretch/>
        </p:blipFill>
        <p:spPr>
          <a:xfrm rot="21480000">
            <a:off x="853377" y="1819016"/>
            <a:ext cx="7437246" cy="4764396"/>
          </a:xfrm>
          <a:prstGeom prst="rect">
            <a:avLst/>
          </a:prstGeom>
        </p:spPr>
      </p:pic>
      <p:pic>
        <p:nvPicPr>
          <p:cNvPr id="6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815" y="464383"/>
            <a:ext cx="2760389" cy="255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884478" y="125271"/>
            <a:ext cx="4053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5"/>
              </a:rPr>
              <a:t>https://talktotransformer.com/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30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36F0D-ABE7-41E6-881B-33DBAF2B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How to use GPT? 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94CAD8-19A3-43A5-8D82-39C4716B2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969351"/>
            <a:ext cx="8153400" cy="9270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DD4FA7-EFD4-49DA-82BE-3D8B51AF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03676"/>
            <a:ext cx="4483598" cy="251452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BC4A9B4-2B88-47D7-ABB8-86B28C74C40F}"/>
              </a:ext>
            </a:extLst>
          </p:cNvPr>
          <p:cNvSpPr/>
          <p:nvPr/>
        </p:nvSpPr>
        <p:spPr>
          <a:xfrm>
            <a:off x="539750" y="1969351"/>
            <a:ext cx="8153400" cy="94057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9679F05-83D1-4070-99AA-89A4BA477FF9}"/>
              </a:ext>
            </a:extLst>
          </p:cNvPr>
          <p:cNvSpPr/>
          <p:nvPr/>
        </p:nvSpPr>
        <p:spPr>
          <a:xfrm>
            <a:off x="539750" y="3276600"/>
            <a:ext cx="4368800" cy="2794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D162CC-AB1F-4962-A22D-5F01F21D335B}"/>
              </a:ext>
            </a:extLst>
          </p:cNvPr>
          <p:cNvSpPr txBox="1"/>
          <p:nvPr/>
        </p:nvSpPr>
        <p:spPr>
          <a:xfrm>
            <a:off x="6534150" y="3014990"/>
            <a:ext cx="215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Description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98E053-48CC-4791-A9CA-447E0F12AFCC}"/>
              </a:ext>
            </a:extLst>
          </p:cNvPr>
          <p:cNvSpPr txBox="1"/>
          <p:nvPr/>
        </p:nvSpPr>
        <p:spPr>
          <a:xfrm>
            <a:off x="5010150" y="5545752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A few example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5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5351778A-3638-492F-8AD9-3CCF273E3174}"/>
              </a:ext>
            </a:extLst>
          </p:cNvPr>
          <p:cNvSpPr txBox="1"/>
          <p:nvPr/>
        </p:nvSpPr>
        <p:spPr>
          <a:xfrm>
            <a:off x="419694" y="343717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“Few-shot”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B8FE7F-1DAB-444D-9F0C-DD3A481C2342}"/>
              </a:ext>
            </a:extLst>
          </p:cNvPr>
          <p:cNvSpPr txBox="1"/>
          <p:nvPr/>
        </p:nvSpPr>
        <p:spPr>
          <a:xfrm>
            <a:off x="419694" y="3025247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“One-shot”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462BB4-9F48-4DD9-9294-5D4F0F3E2F23}"/>
              </a:ext>
            </a:extLst>
          </p:cNvPr>
          <p:cNvSpPr txBox="1"/>
          <p:nvPr/>
        </p:nvSpPr>
        <p:spPr>
          <a:xfrm>
            <a:off x="419694" y="4857478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“Zero-shot”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8DE395-4029-448B-8BC4-0D82725CDE10}"/>
              </a:ext>
            </a:extLst>
          </p:cNvPr>
          <p:cNvSpPr txBox="1"/>
          <p:nvPr/>
        </p:nvSpPr>
        <p:spPr>
          <a:xfrm>
            <a:off x="419694" y="1405094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(no gradient descent)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2971DD5-4DC1-4F45-A556-3258A1512E23}"/>
              </a:ext>
            </a:extLst>
          </p:cNvPr>
          <p:cNvSpPr txBox="1"/>
          <p:nvPr/>
        </p:nvSpPr>
        <p:spPr>
          <a:xfrm>
            <a:off x="2248494" y="6160422"/>
            <a:ext cx="479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“In-context” Learning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8D913F-D7F0-4E54-8DD5-FAFD32CB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14" y="4823926"/>
            <a:ext cx="6391909" cy="13427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8A3DB25-33DE-4456-A242-7D3635BFC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414" y="2859113"/>
            <a:ext cx="6607397" cy="18651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7991F3-674A-4117-881D-F31A3A060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414" y="174358"/>
            <a:ext cx="6359545" cy="270644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1D252B2-816F-437C-BDA3-B492B56A97F9}"/>
              </a:ext>
            </a:extLst>
          </p:cNvPr>
          <p:cNvSpPr/>
          <p:nvPr/>
        </p:nvSpPr>
        <p:spPr>
          <a:xfrm>
            <a:off x="225083" y="2880805"/>
            <a:ext cx="8752728" cy="1843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2DFD2D3-7D89-456B-9BBD-8E668DB8A6DC}"/>
              </a:ext>
            </a:extLst>
          </p:cNvPr>
          <p:cNvSpPr/>
          <p:nvPr/>
        </p:nvSpPr>
        <p:spPr>
          <a:xfrm>
            <a:off x="268298" y="4771836"/>
            <a:ext cx="8752728" cy="1535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05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4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6D79F-9C2E-4B06-879E-3A28AFA6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FFBEFF-78AA-4B2D-B194-EB322DF6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DF454B-7629-48E5-B591-1EB2DF26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0" y="519362"/>
            <a:ext cx="8936510" cy="556194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EF4BD2C-DBE5-48DE-9CD4-5FA5FB9C4C8C}"/>
              </a:ext>
            </a:extLst>
          </p:cNvPr>
          <p:cNvSpPr txBox="1"/>
          <p:nvPr/>
        </p:nvSpPr>
        <p:spPr>
          <a:xfrm>
            <a:off x="2714742" y="6160438"/>
            <a:ext cx="392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Average of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42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tasks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2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E97DB-0192-4A40-9DD5-047CABCD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A14402-520C-455B-9188-6C188010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44" y="1690688"/>
            <a:ext cx="4361855" cy="436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6D9BCE7-FF8A-4C3F-AF24-3D21B4932145}"/>
              </a:ext>
            </a:extLst>
          </p:cNvPr>
          <p:cNvSpPr txBox="1"/>
          <p:nvPr/>
        </p:nvSpPr>
        <p:spPr>
          <a:xfrm>
            <a:off x="3562944" y="59107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https://youtu.be/DOG1L9lvsDY</a:t>
            </a:r>
          </a:p>
        </p:txBody>
      </p:sp>
    </p:spTree>
    <p:extLst>
      <p:ext uri="{BB962C8B-B14F-4D97-AF65-F5344CB8AC3E}">
        <p14:creationId xmlns:p14="http://schemas.microsoft.com/office/powerpoint/2010/main" val="409399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291D1-A30C-490E-885E-732E7520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Text</a:t>
            </a:r>
            <a:endParaRPr lang="zh-TW" altLang="en-US" dirty="0"/>
          </a:p>
        </p:txBody>
      </p:sp>
      <p:sp>
        <p:nvSpPr>
          <p:cNvPr id="4" name="Google Shape;425;p37">
            <a:extLst>
              <a:ext uri="{FF2B5EF4-FFF2-40B4-BE49-F238E27FC236}">
                <a16:creationId xmlns:a16="http://schemas.microsoft.com/office/drawing/2014/main" id="{9061EB30-95C5-4465-BA39-2C9BD0259FC9}"/>
              </a:ext>
            </a:extLst>
          </p:cNvPr>
          <p:cNvSpPr/>
          <p:nvPr/>
        </p:nvSpPr>
        <p:spPr>
          <a:xfrm>
            <a:off x="761929" y="2495798"/>
            <a:ext cx="1386600" cy="402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Data Centric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" name="Google Shape;426;p37">
            <a:extLst>
              <a:ext uri="{FF2B5EF4-FFF2-40B4-BE49-F238E27FC236}">
                <a16:creationId xmlns:a16="http://schemas.microsoft.com/office/drawing/2014/main" id="{2200F677-8616-4FB3-BC2E-BC0AEBB07D57}"/>
              </a:ext>
            </a:extLst>
          </p:cNvPr>
          <p:cNvSpPr/>
          <p:nvPr/>
        </p:nvSpPr>
        <p:spPr>
          <a:xfrm>
            <a:off x="2402017" y="2495798"/>
            <a:ext cx="1386600" cy="402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Google Shape;427;p37">
            <a:extLst>
              <a:ext uri="{FF2B5EF4-FFF2-40B4-BE49-F238E27FC236}">
                <a16:creationId xmlns:a16="http://schemas.microsoft.com/office/drawing/2014/main" id="{04F4A22E-7922-4767-B150-F62715C5DCEA}"/>
              </a:ext>
            </a:extLst>
          </p:cNvPr>
          <p:cNvSpPr/>
          <p:nvPr/>
        </p:nvSpPr>
        <p:spPr>
          <a:xfrm>
            <a:off x="779929" y="33003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Position, 2015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Google Shape;428;p37">
            <a:extLst>
              <a:ext uri="{FF2B5EF4-FFF2-40B4-BE49-F238E27FC236}">
                <a16:creationId xmlns:a16="http://schemas.microsoft.com/office/drawing/2014/main" id="{CD315CE0-8747-4D27-BAF6-CFB30A07472C}"/>
              </a:ext>
            </a:extLst>
          </p:cNvPr>
          <p:cNvSpPr/>
          <p:nvPr/>
        </p:nvSpPr>
        <p:spPr>
          <a:xfrm>
            <a:off x="779929" y="370419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Jigsaw, 2017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" name="Google Shape;429;p37">
            <a:extLst>
              <a:ext uri="{FF2B5EF4-FFF2-40B4-BE49-F238E27FC236}">
                <a16:creationId xmlns:a16="http://schemas.microsoft.com/office/drawing/2014/main" id="{7F31A950-645D-4EEF-AD49-45D6B3470AE5}"/>
              </a:ext>
            </a:extLst>
          </p:cNvPr>
          <p:cNvSpPr/>
          <p:nvPr/>
        </p:nvSpPr>
        <p:spPr>
          <a:xfrm>
            <a:off x="779929" y="410802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Rotation, 2018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" name="Google Shape;430;p37">
            <a:extLst>
              <a:ext uri="{FF2B5EF4-FFF2-40B4-BE49-F238E27FC236}">
                <a16:creationId xmlns:a16="http://schemas.microsoft.com/office/drawing/2014/main" id="{FDCC02FE-7664-47BD-8C18-6B20D69D79EE}"/>
              </a:ext>
            </a:extLst>
          </p:cNvPr>
          <p:cNvSpPr/>
          <p:nvPr/>
        </p:nvSpPr>
        <p:spPr>
          <a:xfrm>
            <a:off x="2420017" y="410802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Cutout, 2015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Google Shape;431;p37">
            <a:extLst>
              <a:ext uri="{FF2B5EF4-FFF2-40B4-BE49-F238E27FC236}">
                <a16:creationId xmlns:a16="http://schemas.microsoft.com/office/drawing/2014/main" id="{3A1CDB3C-6EA0-47BE-891F-E0AD41D1F46B}"/>
              </a:ext>
            </a:extLst>
          </p:cNvPr>
          <p:cNvSpPr/>
          <p:nvPr/>
        </p:nvSpPr>
        <p:spPr>
          <a:xfrm>
            <a:off x="2420017" y="3300373"/>
            <a:ext cx="1350600" cy="33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RNNLM, 1997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Google Shape;432;p37">
            <a:extLst>
              <a:ext uri="{FF2B5EF4-FFF2-40B4-BE49-F238E27FC236}">
                <a16:creationId xmlns:a16="http://schemas.microsoft.com/office/drawing/2014/main" id="{75A4ABB5-D331-4DA6-AC81-9A49FB6E0189}"/>
              </a:ext>
            </a:extLst>
          </p:cNvPr>
          <p:cNvSpPr/>
          <p:nvPr/>
        </p:nvSpPr>
        <p:spPr>
          <a:xfrm>
            <a:off x="2419979" y="3704198"/>
            <a:ext cx="1350600" cy="33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word2v, 2013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" name="Google Shape;433;p37">
            <a:extLst>
              <a:ext uri="{FF2B5EF4-FFF2-40B4-BE49-F238E27FC236}">
                <a16:creationId xmlns:a16="http://schemas.microsoft.com/office/drawing/2014/main" id="{E2AFDB8E-0328-43ED-96FB-23290ACEF65A}"/>
              </a:ext>
            </a:extLst>
          </p:cNvPr>
          <p:cNvSpPr/>
          <p:nvPr/>
        </p:nvSpPr>
        <p:spPr>
          <a:xfrm>
            <a:off x="4086854" y="3704198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audio2v,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" name="Google Shape;434;p37">
            <a:extLst>
              <a:ext uri="{FF2B5EF4-FFF2-40B4-BE49-F238E27FC236}">
                <a16:creationId xmlns:a16="http://schemas.microsoft.com/office/drawing/2014/main" id="{15BF7306-47A5-4111-8011-C289920A6813}"/>
              </a:ext>
            </a:extLst>
          </p:cNvPr>
          <p:cNvSpPr/>
          <p:nvPr/>
        </p:nvSpPr>
        <p:spPr>
          <a:xfrm>
            <a:off x="2420017" y="4511848"/>
            <a:ext cx="1350600" cy="33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BERT, 2018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4" name="Google Shape;435;p37">
            <a:extLst>
              <a:ext uri="{FF2B5EF4-FFF2-40B4-BE49-F238E27FC236}">
                <a16:creationId xmlns:a16="http://schemas.microsoft.com/office/drawing/2014/main" id="{9B893709-113F-4F5F-9D63-665081D5CEE1}"/>
              </a:ext>
            </a:extLst>
          </p:cNvPr>
          <p:cNvSpPr/>
          <p:nvPr/>
        </p:nvSpPr>
        <p:spPr>
          <a:xfrm>
            <a:off x="4086892" y="4511848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Mock,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" name="Google Shape;436;p37">
            <a:extLst>
              <a:ext uri="{FF2B5EF4-FFF2-40B4-BE49-F238E27FC236}">
                <a16:creationId xmlns:a16="http://schemas.microsoft.com/office/drawing/2014/main" id="{D2C10583-91FF-4B1D-8A18-CC6E62A42650}"/>
              </a:ext>
            </a:extLst>
          </p:cNvPr>
          <p:cNvSpPr/>
          <p:nvPr/>
        </p:nvSpPr>
        <p:spPr>
          <a:xfrm>
            <a:off x="4086892" y="5093723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TERA,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" name="Google Shape;437;p37">
            <a:extLst>
              <a:ext uri="{FF2B5EF4-FFF2-40B4-BE49-F238E27FC236}">
                <a16:creationId xmlns:a16="http://schemas.microsoft.com/office/drawing/2014/main" id="{9834A296-AB55-4C02-B6E2-D38DF6774052}"/>
              </a:ext>
            </a:extLst>
          </p:cNvPr>
          <p:cNvSpPr/>
          <p:nvPr/>
        </p:nvSpPr>
        <p:spPr>
          <a:xfrm>
            <a:off x="4086892" y="3300373"/>
            <a:ext cx="1350600" cy="33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APC,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7" name="Google Shape;438;p37">
            <a:extLst>
              <a:ext uri="{FF2B5EF4-FFF2-40B4-BE49-F238E27FC236}">
                <a16:creationId xmlns:a16="http://schemas.microsoft.com/office/drawing/2014/main" id="{57C13B98-F917-47BB-A4C9-955F252E9410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3770617" y="3465673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439;p37">
            <a:extLst>
              <a:ext uri="{FF2B5EF4-FFF2-40B4-BE49-F238E27FC236}">
                <a16:creationId xmlns:a16="http://schemas.microsoft.com/office/drawing/2014/main" id="{DB79F54D-12FA-4631-8E39-AE214211103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770579" y="3869498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440;p37">
            <a:extLst>
              <a:ext uri="{FF2B5EF4-FFF2-40B4-BE49-F238E27FC236}">
                <a16:creationId xmlns:a16="http://schemas.microsoft.com/office/drawing/2014/main" id="{FAF829C1-954C-46DA-9FD3-17FBFB85E1B5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770617" y="4677148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441;p37">
            <a:extLst>
              <a:ext uri="{FF2B5EF4-FFF2-40B4-BE49-F238E27FC236}">
                <a16:creationId xmlns:a16="http://schemas.microsoft.com/office/drawing/2014/main" id="{742BF45C-5463-4043-A644-4BCCD3A01FB9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4762192" y="4842448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442;p37">
            <a:extLst>
              <a:ext uri="{FF2B5EF4-FFF2-40B4-BE49-F238E27FC236}">
                <a16:creationId xmlns:a16="http://schemas.microsoft.com/office/drawing/2014/main" id="{8F4AEE52-2FA1-45CD-B386-EAEB2ED1E4AE}"/>
              </a:ext>
            </a:extLst>
          </p:cNvPr>
          <p:cNvSpPr txBox="1"/>
          <p:nvPr/>
        </p:nvSpPr>
        <p:spPr>
          <a:xfrm>
            <a:off x="3581028" y="1492723"/>
            <a:ext cx="15057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NLP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443;p37">
            <a:extLst>
              <a:ext uri="{FF2B5EF4-FFF2-40B4-BE49-F238E27FC236}">
                <a16:creationId xmlns:a16="http://schemas.microsoft.com/office/drawing/2014/main" id="{92E84A71-46D1-4BD3-9AF2-083F191896A0}"/>
              </a:ext>
            </a:extLst>
          </p:cNvPr>
          <p:cNvSpPr txBox="1"/>
          <p:nvPr/>
        </p:nvSpPr>
        <p:spPr>
          <a:xfrm>
            <a:off x="5463078" y="1492723"/>
            <a:ext cx="1505700" cy="4002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Speech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444;p37">
            <a:extLst>
              <a:ext uri="{FF2B5EF4-FFF2-40B4-BE49-F238E27FC236}">
                <a16:creationId xmlns:a16="http://schemas.microsoft.com/office/drawing/2014/main" id="{BD0B7ED6-6B96-41E3-B80D-3DF2BBD29ED6}"/>
              </a:ext>
            </a:extLst>
          </p:cNvPr>
          <p:cNvSpPr txBox="1"/>
          <p:nvPr/>
        </p:nvSpPr>
        <p:spPr>
          <a:xfrm>
            <a:off x="7322178" y="1492735"/>
            <a:ext cx="1505700" cy="400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CV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447;p37">
            <a:extLst>
              <a:ext uri="{FF2B5EF4-FFF2-40B4-BE49-F238E27FC236}">
                <a16:creationId xmlns:a16="http://schemas.microsoft.com/office/drawing/2014/main" id="{3E0BB2C0-98A0-40E4-8E6C-0146A757B388}"/>
              </a:ext>
            </a:extLst>
          </p:cNvPr>
          <p:cNvSpPr/>
          <p:nvPr/>
        </p:nvSpPr>
        <p:spPr>
          <a:xfrm>
            <a:off x="5735779" y="2495798"/>
            <a:ext cx="1386600" cy="402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Contrastive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5" name="Google Shape;448;p37">
            <a:extLst>
              <a:ext uri="{FF2B5EF4-FFF2-40B4-BE49-F238E27FC236}">
                <a16:creationId xmlns:a16="http://schemas.microsoft.com/office/drawing/2014/main" id="{CAB08014-7FF9-4FDA-9783-EFD014C43E14}"/>
              </a:ext>
            </a:extLst>
          </p:cNvPr>
          <p:cNvSpPr/>
          <p:nvPr/>
        </p:nvSpPr>
        <p:spPr>
          <a:xfrm>
            <a:off x="5753779" y="33003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InfoNCE, 2017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6" name="Google Shape;449;p37">
            <a:extLst>
              <a:ext uri="{FF2B5EF4-FFF2-40B4-BE49-F238E27FC236}">
                <a16:creationId xmlns:a16="http://schemas.microsoft.com/office/drawing/2014/main" id="{AECD1CD7-25AA-42B9-905F-128F57CE7F5E}"/>
              </a:ext>
            </a:extLst>
          </p:cNvPr>
          <p:cNvSpPr/>
          <p:nvPr/>
        </p:nvSpPr>
        <p:spPr>
          <a:xfrm>
            <a:off x="7420654" y="33003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CPC,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" name="Google Shape;450;p37">
            <a:extLst>
              <a:ext uri="{FF2B5EF4-FFF2-40B4-BE49-F238E27FC236}">
                <a16:creationId xmlns:a16="http://schemas.microsoft.com/office/drawing/2014/main" id="{56EABD8E-B1FC-4826-A818-BEEE2D7861BD}"/>
              </a:ext>
            </a:extLst>
          </p:cNvPr>
          <p:cNvSpPr/>
          <p:nvPr/>
        </p:nvSpPr>
        <p:spPr>
          <a:xfrm>
            <a:off x="7420654" y="3885261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MoCo, 2019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" name="Google Shape;451;p37">
            <a:extLst>
              <a:ext uri="{FF2B5EF4-FFF2-40B4-BE49-F238E27FC236}">
                <a16:creationId xmlns:a16="http://schemas.microsoft.com/office/drawing/2014/main" id="{E6514C52-7EAE-4873-9979-6C3E87EAE306}"/>
              </a:ext>
            </a:extLst>
          </p:cNvPr>
          <p:cNvSpPr/>
          <p:nvPr/>
        </p:nvSpPr>
        <p:spPr>
          <a:xfrm>
            <a:off x="5753754" y="389419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SimCLR,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" name="Google Shape;452;p37">
            <a:extLst>
              <a:ext uri="{FF2B5EF4-FFF2-40B4-BE49-F238E27FC236}">
                <a16:creationId xmlns:a16="http://schemas.microsoft.com/office/drawing/2014/main" id="{A1CF12BC-AD82-4D68-84CC-535308D68D75}"/>
              </a:ext>
            </a:extLst>
          </p:cNvPr>
          <p:cNvSpPr/>
          <p:nvPr/>
        </p:nvSpPr>
        <p:spPr>
          <a:xfrm>
            <a:off x="5753779" y="449394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MoCov2,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0" name="Google Shape;453;p37">
            <a:extLst>
              <a:ext uri="{FF2B5EF4-FFF2-40B4-BE49-F238E27FC236}">
                <a16:creationId xmlns:a16="http://schemas.microsoft.com/office/drawing/2014/main" id="{A6F5B752-3DB4-4A26-813B-A6DCAB80B272}"/>
              </a:ext>
            </a:extLst>
          </p:cNvPr>
          <p:cNvSpPr/>
          <p:nvPr/>
        </p:nvSpPr>
        <p:spPr>
          <a:xfrm>
            <a:off x="5753779" y="5081173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BYOL, 2020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1" name="Google Shape;454;p37">
            <a:extLst>
              <a:ext uri="{FF2B5EF4-FFF2-40B4-BE49-F238E27FC236}">
                <a16:creationId xmlns:a16="http://schemas.microsoft.com/office/drawing/2014/main" id="{1E966A85-EB9F-4342-822E-E1E1B123314B}"/>
              </a:ext>
            </a:extLst>
          </p:cNvPr>
          <p:cNvSpPr/>
          <p:nvPr/>
        </p:nvSpPr>
        <p:spPr>
          <a:xfrm>
            <a:off x="5753779" y="5668398"/>
            <a:ext cx="1350600" cy="330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SimSiam, 2020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32" name="Google Shape;455;p37">
            <a:extLst>
              <a:ext uri="{FF2B5EF4-FFF2-40B4-BE49-F238E27FC236}">
                <a16:creationId xmlns:a16="http://schemas.microsoft.com/office/drawing/2014/main" id="{652B986F-D61B-4A36-BA78-C6E67AB17FFA}"/>
              </a:ext>
            </a:extLst>
          </p:cNvPr>
          <p:cNvCxnSpPr/>
          <p:nvPr/>
        </p:nvCxnSpPr>
        <p:spPr>
          <a:xfrm>
            <a:off x="6429067" y="3630973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456;p37">
            <a:extLst>
              <a:ext uri="{FF2B5EF4-FFF2-40B4-BE49-F238E27FC236}">
                <a16:creationId xmlns:a16="http://schemas.microsoft.com/office/drawing/2014/main" id="{F84BEF42-0EC3-40B6-8EFC-EAD88DA03D66}"/>
              </a:ext>
            </a:extLst>
          </p:cNvPr>
          <p:cNvCxnSpPr/>
          <p:nvPr/>
        </p:nvCxnSpPr>
        <p:spPr>
          <a:xfrm>
            <a:off x="8095942" y="3630973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457;p37">
            <a:extLst>
              <a:ext uri="{FF2B5EF4-FFF2-40B4-BE49-F238E27FC236}">
                <a16:creationId xmlns:a16="http://schemas.microsoft.com/office/drawing/2014/main" id="{4C1704C6-1C69-402F-92BF-D595449D3DE2}"/>
              </a:ext>
            </a:extLst>
          </p:cNvPr>
          <p:cNvCxnSpPr/>
          <p:nvPr/>
        </p:nvCxnSpPr>
        <p:spPr>
          <a:xfrm>
            <a:off x="6429067" y="4236648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458;p37">
            <a:extLst>
              <a:ext uri="{FF2B5EF4-FFF2-40B4-BE49-F238E27FC236}">
                <a16:creationId xmlns:a16="http://schemas.microsoft.com/office/drawing/2014/main" id="{54FC37E9-46D2-4B7F-85E9-996C900C9D3C}"/>
              </a:ext>
            </a:extLst>
          </p:cNvPr>
          <p:cNvCxnSpPr/>
          <p:nvPr/>
        </p:nvCxnSpPr>
        <p:spPr>
          <a:xfrm>
            <a:off x="6429067" y="4830486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459;p37">
            <a:extLst>
              <a:ext uri="{FF2B5EF4-FFF2-40B4-BE49-F238E27FC236}">
                <a16:creationId xmlns:a16="http://schemas.microsoft.com/office/drawing/2014/main" id="{1AA429BF-9CA6-4CD9-B864-AE0BC7E2F8E0}"/>
              </a:ext>
            </a:extLst>
          </p:cNvPr>
          <p:cNvCxnSpPr>
            <a:endCxn id="29" idx="3"/>
          </p:cNvCxnSpPr>
          <p:nvPr/>
        </p:nvCxnSpPr>
        <p:spPr>
          <a:xfrm flipH="1">
            <a:off x="7104379" y="4190648"/>
            <a:ext cx="991500" cy="468600"/>
          </a:xfrm>
          <a:prstGeom prst="bentConnector3">
            <a:avLst>
              <a:gd name="adj1" fmla="val 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460;p37">
            <a:extLst>
              <a:ext uri="{FF2B5EF4-FFF2-40B4-BE49-F238E27FC236}">
                <a16:creationId xmlns:a16="http://schemas.microsoft.com/office/drawing/2014/main" id="{01E45DD8-E0A1-4ECA-BB95-8AC29B286DA3}"/>
              </a:ext>
            </a:extLst>
          </p:cNvPr>
          <p:cNvCxnSpPr/>
          <p:nvPr/>
        </p:nvCxnSpPr>
        <p:spPr>
          <a:xfrm>
            <a:off x="7122367" y="3465673"/>
            <a:ext cx="3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461;p37">
            <a:extLst>
              <a:ext uri="{FF2B5EF4-FFF2-40B4-BE49-F238E27FC236}">
                <a16:creationId xmlns:a16="http://schemas.microsoft.com/office/drawing/2014/main" id="{1D9597BA-3752-4352-84BD-A2BE82D9E614}"/>
              </a:ext>
            </a:extLst>
          </p:cNvPr>
          <p:cNvCxnSpPr/>
          <p:nvPr/>
        </p:nvCxnSpPr>
        <p:spPr>
          <a:xfrm>
            <a:off x="6429042" y="5411761"/>
            <a:ext cx="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30A5C9F-CEFF-408F-9E53-E9CB179AA416}"/>
              </a:ext>
            </a:extLst>
          </p:cNvPr>
          <p:cNvSpPr txBox="1"/>
          <p:nvPr/>
        </p:nvSpPr>
        <p:spPr>
          <a:xfrm>
            <a:off x="734257" y="5723324"/>
            <a:ext cx="316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本投影片由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劉廷緯同學提供</a:t>
            </a:r>
            <a:endParaRPr lang="zh-TW" altLang="zh-TW" sz="1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89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0FE64-8E2F-4494-911F-F079419D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- </a:t>
            </a:r>
            <a:r>
              <a:rPr lang="en-US" altLang="zh-TW" dirty="0" err="1"/>
              <a:t>SimCLR</a:t>
            </a:r>
            <a:endParaRPr lang="zh-TW" altLang="en-US" dirty="0"/>
          </a:p>
        </p:txBody>
      </p:sp>
      <p:pic>
        <p:nvPicPr>
          <p:cNvPr id="4" name="Google Shape;329;p44">
            <a:extLst>
              <a:ext uri="{FF2B5EF4-FFF2-40B4-BE49-F238E27FC236}">
                <a16:creationId xmlns:a16="http://schemas.microsoft.com/office/drawing/2014/main" id="{740731EC-2D0C-41D0-AEFD-EBA216C9D7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487" y="2505678"/>
            <a:ext cx="3818164" cy="319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0;p44">
            <a:extLst>
              <a:ext uri="{FF2B5EF4-FFF2-40B4-BE49-F238E27FC236}">
                <a16:creationId xmlns:a16="http://schemas.microsoft.com/office/drawing/2014/main" id="{86A27A5E-7DC7-4EC5-AB8E-D3835E1DE2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90689"/>
            <a:ext cx="4112987" cy="45069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64DACB-096D-489F-B26C-F85D52AF52E5}"/>
              </a:ext>
            </a:extLst>
          </p:cNvPr>
          <p:cNvSpPr txBox="1"/>
          <p:nvPr/>
        </p:nvSpPr>
        <p:spPr>
          <a:xfrm>
            <a:off x="4767942" y="7047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https://arxiv.org/abs/2002.05709</a:t>
            </a:r>
            <a:endParaRPr lang="en-US" altLang="zh-TW" dirty="0"/>
          </a:p>
          <a:p>
            <a:r>
              <a:rPr lang="en-US" altLang="zh-TW" dirty="0"/>
              <a:t>https://github.com/google-research/simclr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70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5A45B-515D-429D-A012-9611A4D0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-</a:t>
            </a:r>
            <a:r>
              <a:rPr lang="zh-TW" altLang="en-US" dirty="0"/>
              <a:t> </a:t>
            </a:r>
            <a:r>
              <a:rPr lang="en-US" altLang="zh-TW" dirty="0"/>
              <a:t>BYOL</a:t>
            </a:r>
            <a:endParaRPr lang="zh-TW" altLang="en-US" dirty="0"/>
          </a:p>
        </p:txBody>
      </p:sp>
      <p:pic>
        <p:nvPicPr>
          <p:cNvPr id="4" name="Google Shape;90;p18">
            <a:extLst>
              <a:ext uri="{FF2B5EF4-FFF2-40B4-BE49-F238E27FC236}">
                <a16:creationId xmlns:a16="http://schemas.microsoft.com/office/drawing/2014/main" id="{A88F8057-C06E-4738-B0A5-636D6D1B260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482" y="3151085"/>
            <a:ext cx="8625036" cy="2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1BC915C-3AFA-4C0D-ABC2-47D24B6EB124}"/>
              </a:ext>
            </a:extLst>
          </p:cNvPr>
          <p:cNvSpPr txBox="1"/>
          <p:nvPr/>
        </p:nvSpPr>
        <p:spPr>
          <a:xfrm>
            <a:off x="628650" y="1574575"/>
            <a:ext cx="80073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B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ootstrap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y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our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o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wn 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l</a:t>
            </a:r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atent: </a:t>
            </a:r>
          </a:p>
          <a:p>
            <a:pPr algn="l"/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A new approach to self-supervised Learning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600424A-4725-4EA3-B4E8-B26AD20D525D}"/>
              </a:ext>
            </a:extLst>
          </p:cNvPr>
          <p:cNvSpPr txBox="1"/>
          <p:nvPr/>
        </p:nvSpPr>
        <p:spPr>
          <a:xfrm>
            <a:off x="5290459" y="2405572"/>
            <a:ext cx="349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https://arxiv.org/abs/2006.07733</a:t>
            </a:r>
          </a:p>
        </p:txBody>
      </p:sp>
    </p:spTree>
    <p:extLst>
      <p:ext uri="{BB962C8B-B14F-4D97-AF65-F5344CB8AC3E}">
        <p14:creationId xmlns:p14="http://schemas.microsoft.com/office/powerpoint/2010/main" val="19877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elmo  pngãçåçæå°çµæ">
            <a:extLst>
              <a:ext uri="{FF2B5EF4-FFF2-40B4-BE49-F238E27FC236}">
                <a16:creationId xmlns:a16="http://schemas.microsoft.com/office/drawing/2014/main" id="{5DB63DA3-FAE6-4CA0-9FF5-5F96D3F8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1" y="5569866"/>
            <a:ext cx="212693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700F0D82-0AD1-448A-89D1-605B1716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32" y="4714792"/>
            <a:ext cx="735533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>
            <a:extLst>
              <a:ext uri="{FF2B5EF4-FFF2-40B4-BE49-F238E27FC236}">
                <a16:creationId xmlns:a16="http://schemas.microsoft.com/office/drawing/2014/main" id="{A3A2D684-8C9C-4C5A-94F3-57A2226E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26" y="561562"/>
            <a:ext cx="6004804" cy="5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C677FD-74BF-4413-A11A-234021C33233}"/>
              </a:ext>
            </a:extLst>
          </p:cNvPr>
          <p:cNvSpPr/>
          <p:nvPr/>
        </p:nvSpPr>
        <p:spPr>
          <a:xfrm>
            <a:off x="3732411" y="6060822"/>
            <a:ext cx="37421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https://huaban.com/pins/1714071707/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84C7A54-5245-424D-BDD2-BCB6471F9000}"/>
              </a:ext>
            </a:extLst>
          </p:cNvPr>
          <p:cNvSpPr txBox="1"/>
          <p:nvPr/>
        </p:nvSpPr>
        <p:spPr>
          <a:xfrm>
            <a:off x="723433" y="4653617"/>
            <a:ext cx="972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 (94M)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4E1B12C-577F-4DFC-A2AF-6ACCBC547E38}"/>
              </a:ext>
            </a:extLst>
          </p:cNvPr>
          <p:cNvSpPr txBox="1"/>
          <p:nvPr/>
        </p:nvSpPr>
        <p:spPr>
          <a:xfrm>
            <a:off x="1693914" y="3822620"/>
            <a:ext cx="11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 (340M)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8AF16B2-B69F-4C7F-93D7-3967A83E4EAD}"/>
              </a:ext>
            </a:extLst>
          </p:cNvPr>
          <p:cNvSpPr txBox="1"/>
          <p:nvPr/>
        </p:nvSpPr>
        <p:spPr>
          <a:xfrm>
            <a:off x="6816768" y="5234593"/>
            <a:ext cx="131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 (1542M)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BBD4CF-03BF-491A-8F4C-0CC17D13A919}"/>
              </a:ext>
            </a:extLst>
          </p:cNvPr>
          <p:cNvSpPr txBox="1"/>
          <p:nvPr/>
        </p:nvSpPr>
        <p:spPr>
          <a:xfrm>
            <a:off x="884428" y="561562"/>
            <a:ext cx="490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models become larger and larger …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65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ound wave illustration - Vector - Download Free Vectors, Clipart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560" y="-120511"/>
            <a:ext cx="3427271" cy="27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</a:t>
            </a:r>
            <a:endParaRPr lang="zh-TW" altLang="en-US" dirty="0"/>
          </a:p>
        </p:txBody>
      </p:sp>
      <p:sp>
        <p:nvSpPr>
          <p:cNvPr id="6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892159" y="3526505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Audio version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5313081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6367298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7387883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8442099" y="47263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5298160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6367298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7389690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8442099" y="3174989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4918016" y="266350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928BBF-BAF0-4EE1-AF2F-4BD34CB524A9}"/>
              </a:ext>
            </a:extLst>
          </p:cNvPr>
          <p:cNvSpPr/>
          <p:nvPr/>
        </p:nvSpPr>
        <p:spPr>
          <a:xfrm rot="5400000">
            <a:off x="5987154" y="268285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C3E0D1-8F56-454D-B3C8-F16D5243F87D}"/>
              </a:ext>
            </a:extLst>
          </p:cNvPr>
          <p:cNvSpPr/>
          <p:nvPr/>
        </p:nvSpPr>
        <p:spPr>
          <a:xfrm rot="5400000">
            <a:off x="7015849" y="2697241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A1D3D45-DD5D-4AC9-A5E7-F4BF2A75950A}"/>
              </a:ext>
            </a:extLst>
          </p:cNvPr>
          <p:cNvSpPr/>
          <p:nvPr/>
        </p:nvSpPr>
        <p:spPr>
          <a:xfrm rot="5400000">
            <a:off x="8054265" y="2697241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62449A1-EB0A-44FA-8388-2AAC1932E97A}"/>
              </a:ext>
            </a:extLst>
          </p:cNvPr>
          <p:cNvGrpSpPr/>
          <p:nvPr/>
        </p:nvGrpSpPr>
        <p:grpSpPr>
          <a:xfrm>
            <a:off x="4931778" y="5118853"/>
            <a:ext cx="4083035" cy="615159"/>
            <a:chOff x="-511944" y="3377192"/>
            <a:chExt cx="3965607" cy="622870"/>
          </a:xfrm>
        </p:grpSpPr>
        <p:pic>
          <p:nvPicPr>
            <p:cNvPr id="23" name="Picture 2" descr="https://lh3.googleusercontent.com/ErsprmYcrgXkAxt8GddRWWqvLg_rDp2yFTkxcS8T0t7xlWULZHifO-__ODwkQYArchxRaJCYFk8bS2rkx2dUceEB0bnIfswMqnR3V2ZMms8Or9J82k2r23hQnYEACGdvbHQmIFKU220">
              <a:extLst>
                <a:ext uri="{FF2B5EF4-FFF2-40B4-BE49-F238E27FC236}">
                  <a16:creationId xmlns:a16="http://schemas.microsoft.com/office/drawing/2014/main" id="{CD907824-4058-4FAE-A882-7F6B531664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20" t="61947" r="34570" b="24860"/>
            <a:stretch/>
          </p:blipFill>
          <p:spPr bwMode="auto">
            <a:xfrm>
              <a:off x="1807745" y="3432793"/>
              <a:ext cx="1645918" cy="566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lh3.googleusercontent.com/ErsprmYcrgXkAxt8GddRWWqvLg_rDp2yFTkxcS8T0t7xlWULZHifO-__ODwkQYArchxRaJCYFk8bS2rkx2dUceEB0bnIfswMqnR3V2ZMms8Or9J82k2r23hQnYEACGdvbHQmIFKU220">
              <a:extLst>
                <a:ext uri="{FF2B5EF4-FFF2-40B4-BE49-F238E27FC236}">
                  <a16:creationId xmlns:a16="http://schemas.microsoft.com/office/drawing/2014/main" id="{04F5953A-68AE-41BE-A01D-8D6E79B735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4" t="74586" r="38725" b="15733"/>
            <a:stretch/>
          </p:blipFill>
          <p:spPr bwMode="auto">
            <a:xfrm>
              <a:off x="-511944" y="3377192"/>
              <a:ext cx="1299411" cy="57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lh3.googleusercontent.com/ErsprmYcrgXkAxt8GddRWWqvLg_rDp2yFTkxcS8T0t7xlWULZHifO-__ODwkQYArchxRaJCYFk8bS2rkx2dUceEB0bnIfswMqnR3V2ZMms8Or9J82k2r23hQnYEACGdvbHQmIFKU220">
              <a:extLst>
                <a:ext uri="{FF2B5EF4-FFF2-40B4-BE49-F238E27FC236}">
                  <a16:creationId xmlns:a16="http://schemas.microsoft.com/office/drawing/2014/main" id="{606EFAAF-83F5-4660-A4C1-3485534CDB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3" t="84591" r="35072" b="1175"/>
            <a:stretch/>
          </p:blipFill>
          <p:spPr bwMode="auto">
            <a:xfrm>
              <a:off x="628650" y="3429000"/>
              <a:ext cx="1419725" cy="57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222E6C31-7B5D-4DC7-BF27-012C945BB6BC}"/>
              </a:ext>
            </a:extLst>
          </p:cNvPr>
          <p:cNvSpPr/>
          <p:nvPr/>
        </p:nvSpPr>
        <p:spPr>
          <a:xfrm rot="5400000">
            <a:off x="4918016" y="5346081"/>
            <a:ext cx="760287" cy="195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0ECC738-7F32-453E-A025-2CAD7BF90E8C}"/>
              </a:ext>
            </a:extLst>
          </p:cNvPr>
          <p:cNvSpPr/>
          <p:nvPr/>
        </p:nvSpPr>
        <p:spPr>
          <a:xfrm rot="5400000">
            <a:off x="5987154" y="5365427"/>
            <a:ext cx="760287" cy="19520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0F8799-EC48-445F-8BDC-6BAFD0EB4446}"/>
              </a:ext>
            </a:extLst>
          </p:cNvPr>
          <p:cNvSpPr/>
          <p:nvPr/>
        </p:nvSpPr>
        <p:spPr>
          <a:xfrm rot="5400000">
            <a:off x="7015849" y="5379815"/>
            <a:ext cx="760287" cy="1952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7CAA4D3-8ED9-4000-B7DC-9D99D69D80AA}"/>
              </a:ext>
            </a:extLst>
          </p:cNvPr>
          <p:cNvSpPr/>
          <p:nvPr/>
        </p:nvSpPr>
        <p:spPr>
          <a:xfrm rot="5400000">
            <a:off x="8054265" y="5379815"/>
            <a:ext cx="760287" cy="1952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: 圓角 3">
            <a:extLst>
              <a:ext uri="{FF2B5EF4-FFF2-40B4-BE49-F238E27FC236}">
                <a16:creationId xmlns:a16="http://schemas.microsoft.com/office/drawing/2014/main" id="{55A02453-16CA-4C56-AAA0-1DE8BA5FED3D}"/>
              </a:ext>
            </a:extLst>
          </p:cNvPr>
          <p:cNvSpPr/>
          <p:nvPr/>
        </p:nvSpPr>
        <p:spPr>
          <a:xfrm>
            <a:off x="418917" y="3547451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17A2E5B-32DE-4CC0-9E98-834966D36D06}"/>
              </a:ext>
            </a:extLst>
          </p:cNvPr>
          <p:cNvCxnSpPr>
            <a:cxnSpLocks/>
          </p:cNvCxnSpPr>
          <p:nvPr/>
        </p:nvCxnSpPr>
        <p:spPr>
          <a:xfrm flipV="1">
            <a:off x="839839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9078604-5352-44FA-B43A-B561AA4FEBA6}"/>
              </a:ext>
            </a:extLst>
          </p:cNvPr>
          <p:cNvCxnSpPr>
            <a:cxnSpLocks/>
          </p:cNvCxnSpPr>
          <p:nvPr/>
        </p:nvCxnSpPr>
        <p:spPr>
          <a:xfrm flipV="1">
            <a:off x="1894056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FD85C75-571A-410C-BFD4-793852FBF7B8}"/>
              </a:ext>
            </a:extLst>
          </p:cNvPr>
          <p:cNvCxnSpPr>
            <a:cxnSpLocks/>
          </p:cNvCxnSpPr>
          <p:nvPr/>
        </p:nvCxnSpPr>
        <p:spPr>
          <a:xfrm flipV="1">
            <a:off x="2914641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CCB4A96-5F0D-444A-888A-DE4286FE15AE}"/>
              </a:ext>
            </a:extLst>
          </p:cNvPr>
          <p:cNvCxnSpPr>
            <a:cxnSpLocks/>
          </p:cNvCxnSpPr>
          <p:nvPr/>
        </p:nvCxnSpPr>
        <p:spPr>
          <a:xfrm flipV="1">
            <a:off x="3968857" y="474727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A9299C03-3FC9-4844-84E3-347EBEF16C11}"/>
              </a:ext>
            </a:extLst>
          </p:cNvPr>
          <p:cNvCxnSpPr>
            <a:cxnSpLocks/>
          </p:cNvCxnSpPr>
          <p:nvPr/>
        </p:nvCxnSpPr>
        <p:spPr>
          <a:xfrm flipV="1">
            <a:off x="824918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6E4003D-F48C-4C6D-A8BD-76714F018845}"/>
              </a:ext>
            </a:extLst>
          </p:cNvPr>
          <p:cNvCxnSpPr>
            <a:cxnSpLocks/>
          </p:cNvCxnSpPr>
          <p:nvPr/>
        </p:nvCxnSpPr>
        <p:spPr>
          <a:xfrm flipV="1">
            <a:off x="1894056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87215BB-4B83-471A-8F2F-A7263B767F43}"/>
              </a:ext>
            </a:extLst>
          </p:cNvPr>
          <p:cNvCxnSpPr>
            <a:cxnSpLocks/>
          </p:cNvCxnSpPr>
          <p:nvPr/>
        </p:nvCxnSpPr>
        <p:spPr>
          <a:xfrm flipV="1">
            <a:off x="2916448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FF2F5C2-7825-410A-802D-6C3C4F7F8F8A}"/>
              </a:ext>
            </a:extLst>
          </p:cNvPr>
          <p:cNvCxnSpPr>
            <a:cxnSpLocks/>
          </p:cNvCxnSpPr>
          <p:nvPr/>
        </p:nvCxnSpPr>
        <p:spPr>
          <a:xfrm flipV="1">
            <a:off x="3968857" y="3195935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1D10737-A0B0-4CCC-89A7-9BB5A8A82FCE}"/>
              </a:ext>
            </a:extLst>
          </p:cNvPr>
          <p:cNvSpPr/>
          <p:nvPr/>
        </p:nvSpPr>
        <p:spPr>
          <a:xfrm rot="5400000">
            <a:off x="444774" y="2684453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D928BBF-BAF0-4EE1-AF2F-4BD34CB524A9}"/>
              </a:ext>
            </a:extLst>
          </p:cNvPr>
          <p:cNvSpPr/>
          <p:nvPr/>
        </p:nvSpPr>
        <p:spPr>
          <a:xfrm rot="5400000">
            <a:off x="1513912" y="2703799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9C3E0D1-8F56-454D-B3C8-F16D5243F87D}"/>
              </a:ext>
            </a:extLst>
          </p:cNvPr>
          <p:cNvSpPr/>
          <p:nvPr/>
        </p:nvSpPr>
        <p:spPr>
          <a:xfrm rot="5400000">
            <a:off x="2542607" y="271818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A1D3D45-DD5D-4AC9-A5E7-F4BF2A75950A}"/>
              </a:ext>
            </a:extLst>
          </p:cNvPr>
          <p:cNvSpPr/>
          <p:nvPr/>
        </p:nvSpPr>
        <p:spPr>
          <a:xfrm rot="5400000">
            <a:off x="3581023" y="2718187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28227" y="521891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382443" y="5212852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2393998" y="5228264"/>
            <a:ext cx="10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180129" y="5238969"/>
            <a:ext cx="1511451" cy="47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習</a:t>
            </a:r>
          </a:p>
        </p:txBody>
      </p:sp>
      <p:pic>
        <p:nvPicPr>
          <p:cNvPr id="57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DD1B7900-9E93-44BF-A471-B75C7730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842" y="238918"/>
            <a:ext cx="1103727" cy="18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6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C5738-D1B5-4D1F-BBD8-9982DB04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GLUE - SUPERB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2BFA50-5819-4296-A9D7-FE3674360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S</a:t>
            </a:r>
            <a:r>
              <a:rPr lang="en-US" altLang="zh-TW" dirty="0"/>
              <a:t>peech processing </a:t>
            </a:r>
            <a:r>
              <a:rPr lang="en-US" altLang="zh-TW" b="1" dirty="0">
                <a:solidFill>
                  <a:srgbClr val="000000"/>
                </a:solidFill>
              </a:rPr>
              <a:t>U</a:t>
            </a:r>
            <a:r>
              <a:rPr lang="en-US" altLang="zh-TW" dirty="0"/>
              <a:t>niversal </a:t>
            </a:r>
            <a:r>
              <a:rPr lang="en-US" altLang="zh-TW" b="1" dirty="0" err="1">
                <a:solidFill>
                  <a:srgbClr val="000000"/>
                </a:solidFill>
              </a:rPr>
              <a:t>PER</a:t>
            </a:r>
            <a:r>
              <a:rPr lang="en-US" altLang="zh-TW" dirty="0" err="1"/>
              <a:t>formance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000000"/>
                </a:solidFill>
              </a:rPr>
              <a:t>B</a:t>
            </a:r>
            <a:r>
              <a:rPr lang="en-US" altLang="zh-TW" dirty="0"/>
              <a:t>enchmark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/>
              <a:t>Will be available soon</a:t>
            </a:r>
          </a:p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Downstream:</a:t>
            </a:r>
            <a:r>
              <a:rPr lang="en-US" altLang="zh-TW" dirty="0"/>
              <a:t> Benchmark with 10+ tasks 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/>
              <a:t>The models need to know how to process content, speaker, emotion, and even semantics.  </a:t>
            </a:r>
          </a:p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00"/>
                </a:solidFill>
              </a:rPr>
              <a:t>Toolkit:</a:t>
            </a:r>
            <a:r>
              <a:rPr lang="en-US" altLang="zh-TW" dirty="0"/>
              <a:t> A flexible and modularized framework for self-supervised speech models. </a:t>
            </a:r>
          </a:p>
          <a:p>
            <a:pPr lvl="1">
              <a:lnSpc>
                <a:spcPct val="100000"/>
              </a:lnSpc>
            </a:pPr>
            <a:r>
              <a:rPr lang="en-US" altLang="zh-TW" sz="2800" u="sng" dirty="0">
                <a:solidFill>
                  <a:schemeClr val="hlink"/>
                </a:solidFill>
                <a:hlinkClick r:id="rId2"/>
              </a:rPr>
              <a:t>https://github.com/s3prl/s3prl</a:t>
            </a:r>
            <a:endParaRPr lang="en-US" altLang="zh-TW" sz="2800" dirty="0"/>
          </a:p>
          <a:p>
            <a:pPr>
              <a:lnSpc>
                <a:spcPct val="100000"/>
              </a:lnSpc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20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737ECD-D354-430C-BED7-755C78AD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7" y="248313"/>
            <a:ext cx="8705605" cy="59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CADD4D2-7485-4CC6-A63D-898DF413206A}"/>
              </a:ext>
            </a:extLst>
          </p:cNvPr>
          <p:cNvSpPr txBox="1"/>
          <p:nvPr/>
        </p:nvSpPr>
        <p:spPr>
          <a:xfrm>
            <a:off x="179440" y="6347035"/>
            <a:ext cx="975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https://github.com/andi611/Self-Supervised-Speech-Pretraining-and-Representation-Learning</a:t>
            </a:r>
          </a:p>
        </p:txBody>
      </p:sp>
    </p:spTree>
    <p:extLst>
      <p:ext uri="{BB962C8B-B14F-4D97-AF65-F5344CB8AC3E}">
        <p14:creationId xmlns:p14="http://schemas.microsoft.com/office/powerpoint/2010/main" val="11417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CC00B2-675B-4DAF-9802-E0322D8C5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A1650A-4406-44A9-B497-09F2C4389B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(a joke)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337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Next Token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28650" y="1229024"/>
            <a:ext cx="3255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They can do generation.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98" y="1825625"/>
            <a:ext cx="6817603" cy="4648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38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016"/>
            <a:ext cx="9144000" cy="50510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941975" y="3856820"/>
            <a:ext cx="85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律師</a:t>
            </a:r>
          </a:p>
        </p:txBody>
      </p:sp>
    </p:spTree>
    <p:extLst>
      <p:ext uri="{BB962C8B-B14F-4D97-AF65-F5344CB8AC3E}">
        <p14:creationId xmlns:p14="http://schemas.microsoft.com/office/powerpoint/2010/main" val="33405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7"/>
            <a:ext cx="9154210" cy="4831717"/>
          </a:xfrm>
        </p:spPr>
      </p:pic>
      <p:sp>
        <p:nvSpPr>
          <p:cNvPr id="6" name="文字方塊 5"/>
          <p:cNvSpPr txBox="1"/>
          <p:nvPr/>
        </p:nvSpPr>
        <p:spPr>
          <a:xfrm>
            <a:off x="6064897" y="1459856"/>
            <a:ext cx="85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混亂</a:t>
            </a:r>
          </a:p>
        </p:txBody>
      </p:sp>
    </p:spTree>
    <p:extLst>
      <p:ext uri="{BB962C8B-B14F-4D97-AF65-F5344CB8AC3E}">
        <p14:creationId xmlns:p14="http://schemas.microsoft.com/office/powerpoint/2010/main" val="385767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5873" y="246497"/>
            <a:ext cx="8040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14171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 forced a bot to watch over 1,000 hours of XXX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92246" y="709492"/>
            <a:ext cx="2295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是一個梗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148" name="Picture 4" descr="I Forced a Bot | Know Your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" y="1579795"/>
            <a:ext cx="6477000" cy="564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 Forced a Bot | Know Your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23" y="3101462"/>
            <a:ext cx="6477000" cy="5172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 Forced a Bot | Know Your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02" y="4615504"/>
            <a:ext cx="6477000" cy="504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320336" y="855190"/>
            <a:ext cx="3820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人在模仿機器模仿人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!!!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13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「T5 png」的圖片搜尋結果&quot;">
            <a:extLst>
              <a:ext uri="{FF2B5EF4-FFF2-40B4-BE49-F238E27FC236}">
                <a16:creationId xmlns:a16="http://schemas.microsoft.com/office/drawing/2014/main" id="{A3A364A6-6F3C-4FA1-B7C3-5040BC52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286" y="2313787"/>
            <a:ext cx="6213062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「密卡登」的圖片搜尋結果&quot;">
            <a:extLst>
              <a:ext uri="{FF2B5EF4-FFF2-40B4-BE49-F238E27FC236}">
                <a16:creationId xmlns:a16="http://schemas.microsoft.com/office/drawing/2014/main" id="{4DCBD2C3-DEB5-4CF1-A398-16128EA9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59" y="3127321"/>
            <a:ext cx="278669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ç¸éåç">
            <a:extLst>
              <a:ext uri="{FF2B5EF4-FFF2-40B4-BE49-F238E27FC236}">
                <a16:creationId xmlns:a16="http://schemas.microsoft.com/office/drawing/2014/main" id="{7793C10B-6E98-4608-A7D0-BEDBB29FD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4" y="5341321"/>
            <a:ext cx="525713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909CB43-7B9C-4D3B-A8CF-142B17A1C786}"/>
              </a:ext>
            </a:extLst>
          </p:cNvPr>
          <p:cNvSpPr txBox="1"/>
          <p:nvPr/>
        </p:nvSpPr>
        <p:spPr>
          <a:xfrm>
            <a:off x="1937781" y="5800376"/>
            <a:ext cx="20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Megatron (8B)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E826D6-0EEC-44EF-996E-8CFBAFFEC588}"/>
              </a:ext>
            </a:extLst>
          </p:cNvPr>
          <p:cNvSpPr txBox="1"/>
          <p:nvPr/>
        </p:nvSpPr>
        <p:spPr>
          <a:xfrm>
            <a:off x="90017" y="5827321"/>
            <a:ext cx="131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0FEDA0-139C-4415-89C2-D5B024B30A8B}"/>
              </a:ext>
            </a:extLst>
          </p:cNvPr>
          <p:cNvSpPr txBox="1"/>
          <p:nvPr/>
        </p:nvSpPr>
        <p:spPr>
          <a:xfrm>
            <a:off x="5048101" y="5877787"/>
            <a:ext cx="157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T5 (11B)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170" name="Picture 2" descr="「Turing」的圖片搜尋結果">
            <a:extLst>
              <a:ext uri="{FF2B5EF4-FFF2-40B4-BE49-F238E27FC236}">
                <a16:creationId xmlns:a16="http://schemas.microsoft.com/office/drawing/2014/main" id="{F789E43A-3FA1-4518-8BBD-FD65D163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09" y="371554"/>
            <a:ext cx="4045574" cy="5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E1D362-D3E9-4DE7-BFEF-CBD07B1BF416}"/>
              </a:ext>
            </a:extLst>
          </p:cNvPr>
          <p:cNvSpPr txBox="1"/>
          <p:nvPr/>
        </p:nvSpPr>
        <p:spPr>
          <a:xfrm>
            <a:off x="5315500" y="1210318"/>
            <a:ext cx="1571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Turing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NLG (17B)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D70D07-FB33-4CF6-9A06-097BC7EAE49B}"/>
              </a:ext>
            </a:extLst>
          </p:cNvPr>
          <p:cNvSpPr txBox="1"/>
          <p:nvPr/>
        </p:nvSpPr>
        <p:spPr>
          <a:xfrm>
            <a:off x="884428" y="561562"/>
            <a:ext cx="490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models become larger and larger …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1E2B8F7-DBFD-4240-8CF8-419DD3AA90B0}"/>
              </a:ext>
            </a:extLst>
          </p:cNvPr>
          <p:cNvSpPr txBox="1"/>
          <p:nvPr/>
        </p:nvSpPr>
        <p:spPr>
          <a:xfrm>
            <a:off x="884428" y="1954324"/>
            <a:ext cx="5172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GPT-3 is </a:t>
            </a:r>
            <a:r>
              <a:rPr lang="en-US" altLang="zh-TW" sz="2800" b="1" dirty="0">
                <a:solidFill>
                  <a:srgbClr val="0000FF"/>
                </a:solidFill>
              </a:rPr>
              <a:t>10</a:t>
            </a:r>
            <a:r>
              <a:rPr lang="en-US" altLang="zh-TW" sz="2800" dirty="0">
                <a:solidFill>
                  <a:srgbClr val="0000FF"/>
                </a:solidFill>
              </a:rPr>
              <a:t> times larger than Turing NLG.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4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72944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一張含有 室外, 建築物, 橋, 水 的圖片&#10;&#10;自動產生的描述">
            <a:extLst>
              <a:ext uri="{FF2B5EF4-FFF2-40B4-BE49-F238E27FC236}">
                <a16:creationId xmlns:a16="http://schemas.microsoft.com/office/drawing/2014/main" id="{0BDA60F3-CC82-499E-A7BA-4FF8AA6E7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" r="-1" b="-1"/>
          <a:stretch/>
        </p:blipFill>
        <p:spPr>
          <a:xfrm>
            <a:off x="3490722" y="10"/>
            <a:ext cx="5653278" cy="6857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14943F8-02CF-46C4-AAF8-F02146D85767}"/>
              </a:ext>
            </a:extLst>
          </p:cNvPr>
          <p:cNvSpPr/>
          <p:nvPr/>
        </p:nvSpPr>
        <p:spPr>
          <a:xfrm>
            <a:off x="335149" y="3229765"/>
            <a:ext cx="283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 (340M)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544D8F-1010-46FE-81E3-6B123232D74E}"/>
              </a:ext>
            </a:extLst>
          </p:cNvPr>
          <p:cNvSpPr/>
          <p:nvPr/>
        </p:nvSpPr>
        <p:spPr>
          <a:xfrm>
            <a:off x="358381" y="3810420"/>
            <a:ext cx="283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 (175B)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D66E71-C2ED-40F4-AB9A-F630FD660443}"/>
              </a:ext>
            </a:extLst>
          </p:cNvPr>
          <p:cNvSpPr txBox="1"/>
          <p:nvPr/>
        </p:nvSpPr>
        <p:spPr>
          <a:xfrm>
            <a:off x="4049055" y="520876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DB7BFA-DFD2-4067-BA1C-D92171A8DCC2}"/>
              </a:ext>
            </a:extLst>
          </p:cNvPr>
          <p:cNvSpPr/>
          <p:nvPr/>
        </p:nvSpPr>
        <p:spPr>
          <a:xfrm>
            <a:off x="6211708" y="717183"/>
            <a:ext cx="1295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2F45A7B5-A9D5-4CFE-8242-F987BB9C9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61" y="5614503"/>
            <a:ext cx="544593" cy="90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764C97C-EAF1-4A82-A37F-952DDDDB3709}"/>
              </a:ext>
            </a:extLst>
          </p:cNvPr>
          <p:cNvCxnSpPr/>
          <p:nvPr/>
        </p:nvCxnSpPr>
        <p:spPr>
          <a:xfrm>
            <a:off x="4984955" y="5614503"/>
            <a:ext cx="398206" cy="2996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948A7C4-AF26-497B-BB40-039CCF0943AE}"/>
              </a:ext>
            </a:extLst>
          </p:cNvPr>
          <p:cNvCxnSpPr>
            <a:cxnSpLocks/>
          </p:cNvCxnSpPr>
          <p:nvPr/>
        </p:nvCxnSpPr>
        <p:spPr>
          <a:xfrm flipH="1">
            <a:off x="5407810" y="1078454"/>
            <a:ext cx="703701" cy="16194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FE09883-F84D-4C1B-8EE0-73FC5AA804DC}"/>
              </a:ext>
            </a:extLst>
          </p:cNvPr>
          <p:cNvCxnSpPr>
            <a:cxnSpLocks/>
          </p:cNvCxnSpPr>
          <p:nvPr/>
        </p:nvCxnSpPr>
        <p:spPr>
          <a:xfrm flipH="1">
            <a:off x="6126857" y="5208760"/>
            <a:ext cx="214613" cy="28613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0BE8419-11CB-44F9-BEB3-480C59245EF2}"/>
              </a:ext>
            </a:extLst>
          </p:cNvPr>
          <p:cNvSpPr txBox="1"/>
          <p:nvPr/>
        </p:nvSpPr>
        <p:spPr>
          <a:xfrm>
            <a:off x="6162422" y="4779854"/>
            <a:ext cx="2441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死臭酸宅本人</a:t>
            </a:r>
          </a:p>
        </p:txBody>
      </p:sp>
      <p:pic>
        <p:nvPicPr>
          <p:cNvPr id="1028" name="Picture 4" descr="Download Nintendo Switch Console PNG Image with No Background - PNGkey.com">
            <a:extLst>
              <a:ext uri="{FF2B5EF4-FFF2-40B4-BE49-F238E27FC236}">
                <a16:creationId xmlns:a16="http://schemas.microsoft.com/office/drawing/2014/main" id="{DE998098-BC6A-4083-9000-E9953C023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" y="-1308216"/>
            <a:ext cx="9238329" cy="39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20F8B2F7-9E94-41F6-A226-1CC3A2087BF5}"/>
              </a:ext>
            </a:extLst>
          </p:cNvPr>
          <p:cNvSpPr txBox="1"/>
          <p:nvPr/>
        </p:nvSpPr>
        <p:spPr>
          <a:xfrm>
            <a:off x="601593" y="5793535"/>
            <a:ext cx="2569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https://arxiv.org/abs/2101.03961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2EB23A-57EB-4772-87C0-07A916DAD0FC}"/>
              </a:ext>
            </a:extLst>
          </p:cNvPr>
          <p:cNvSpPr/>
          <p:nvPr/>
        </p:nvSpPr>
        <p:spPr>
          <a:xfrm>
            <a:off x="358380" y="4333640"/>
            <a:ext cx="28320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Switch Transformer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(1.6T)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91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11" grpId="0"/>
      <p:bldP spid="14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23DE-6FC9-4095-A3C9-77CC3C63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</a:t>
            </a:r>
            <a:endParaRPr lang="zh-TW" altLang="en-US" dirty="0"/>
          </a:p>
        </p:txBody>
      </p:sp>
      <p:pic>
        <p:nvPicPr>
          <p:cNvPr id="5" name="Picture 6" descr="BERT QA 機器人實戰– 下篇- The coding day 整天打扣">
            <a:extLst>
              <a:ext uri="{FF2B5EF4-FFF2-40B4-BE49-F238E27FC236}">
                <a16:creationId xmlns:a16="http://schemas.microsoft.com/office/drawing/2014/main" id="{9ED99332-8D4D-47F9-8CCA-315D42EEC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550989"/>
            <a:ext cx="2937274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ç¸éåç">
            <a:extLst>
              <a:ext uri="{FF2B5EF4-FFF2-40B4-BE49-F238E27FC236}">
                <a16:creationId xmlns:a16="http://schemas.microsoft.com/office/drawing/2014/main" id="{4C436E2B-EB51-49E2-86DE-DA6CB107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24" y="1785941"/>
            <a:ext cx="3982229" cy="36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F9AA01D-A6DF-48FB-A1DB-ECBEFC2C52F8}"/>
              </a:ext>
            </a:extLst>
          </p:cNvPr>
          <p:cNvSpPr txBox="1"/>
          <p:nvPr/>
        </p:nvSpPr>
        <p:spPr>
          <a:xfrm>
            <a:off x="12890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BERT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25167BD-160A-4258-9C5F-75D3B983D8DE}"/>
              </a:ext>
            </a:extLst>
          </p:cNvPr>
          <p:cNvSpPr txBox="1"/>
          <p:nvPr/>
        </p:nvSpPr>
        <p:spPr>
          <a:xfrm>
            <a:off x="5060950" y="5595610"/>
            <a:ext cx="245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 series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0781676-5737-4B2B-B991-DB33E76D0BD2}"/>
              </a:ext>
            </a:extLst>
          </p:cNvPr>
          <p:cNvSpPr/>
          <p:nvPr/>
        </p:nvSpPr>
        <p:spPr>
          <a:xfrm>
            <a:off x="890971" y="1479764"/>
            <a:ext cx="3124201" cy="49418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15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2409</TotalTime>
  <Words>3370</Words>
  <Application>Microsoft Macintosh PowerPoint</Application>
  <PresentationFormat>全屏显示(4:3)</PresentationFormat>
  <Paragraphs>896</Paragraphs>
  <Slides>67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67</vt:i4>
      </vt:variant>
    </vt:vector>
  </HeadingPairs>
  <TitlesOfParts>
    <vt:vector size="83" baseType="lpstr">
      <vt:lpstr>inherit</vt:lpstr>
      <vt:lpstr>微軟正黑體</vt:lpstr>
      <vt:lpstr>Arial</vt:lpstr>
      <vt:lpstr>Arial</vt:lpstr>
      <vt:lpstr>Calibri</vt:lpstr>
      <vt:lpstr>Calibri Light</vt:lpstr>
      <vt:lpstr>Cambria Math</vt:lpstr>
      <vt:lpstr>Helvetica Neue</vt:lpstr>
      <vt:lpstr>Helvetica Neue Medium</vt:lpstr>
      <vt:lpstr>Lucida Grande</vt:lpstr>
      <vt:lpstr>Open Sans</vt:lpstr>
      <vt:lpstr>Office 佈景主題</vt:lpstr>
      <vt:lpstr>1_Office 佈景主題</vt:lpstr>
      <vt:lpstr>Simple Light</vt:lpstr>
      <vt:lpstr>2_Office 佈景主題</vt:lpstr>
      <vt:lpstr>1_Simple Light</vt:lpstr>
      <vt:lpstr>Self-Supervised 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 </vt:lpstr>
      <vt:lpstr>PowerPoint 演示文稿</vt:lpstr>
      <vt:lpstr>Masking Input</vt:lpstr>
      <vt:lpstr>Masking Input</vt:lpstr>
      <vt:lpstr>Next Sentence Prediction </vt:lpstr>
      <vt:lpstr>PowerPoint 演示文稿</vt:lpstr>
      <vt:lpstr>GLUE</vt:lpstr>
      <vt:lpstr>BERT and its Family </vt:lpstr>
      <vt:lpstr>How to use BERT – Case 1</vt:lpstr>
      <vt:lpstr>Pre-train v.s. Random Initialization </vt:lpstr>
      <vt:lpstr>PowerPoint 演示文稿</vt:lpstr>
      <vt:lpstr>How to use BERT – Case 2</vt:lpstr>
      <vt:lpstr>How to use BERT – Case 3</vt:lpstr>
      <vt:lpstr>How to use BERT – Case 3</vt:lpstr>
      <vt:lpstr>How to use BERT – Case 4 </vt:lpstr>
      <vt:lpstr>How to use BERT – Case 4 </vt:lpstr>
      <vt:lpstr>How to use BERT – Case 4 </vt:lpstr>
      <vt:lpstr>That is all about BERT!</vt:lpstr>
      <vt:lpstr>Training BERT is challenging! </vt:lpstr>
      <vt:lpstr>BERT Embryology (胚胎學)</vt:lpstr>
      <vt:lpstr>Pre-training a seq2seq model</vt:lpstr>
      <vt:lpstr>MASS / BART</vt:lpstr>
      <vt:lpstr>T5 – Comparison </vt:lpstr>
      <vt:lpstr>Why does BERT work?</vt:lpstr>
      <vt:lpstr>Why does BERT work?</vt:lpstr>
      <vt:lpstr>PowerPoint 演示文稿</vt:lpstr>
      <vt:lpstr>Why does BERT work?</vt:lpstr>
      <vt:lpstr>Why does BERT work?</vt:lpstr>
      <vt:lpstr>PowerPoint 演示文稿</vt:lpstr>
      <vt:lpstr>Why does BERT work?</vt:lpstr>
      <vt:lpstr>To Learn More ……</vt:lpstr>
      <vt:lpstr>Multi-lingual BERT</vt:lpstr>
      <vt:lpstr>Zero-shot Reading Comprehension</vt:lpstr>
      <vt:lpstr>Zero-shot Reading Comprehension</vt:lpstr>
      <vt:lpstr>Cross-lingual Alignment?</vt:lpstr>
      <vt:lpstr>PowerPoint 演示文稿</vt:lpstr>
      <vt:lpstr>The training is also challenging …</vt:lpstr>
      <vt:lpstr>PowerPoint 演示文稿</vt:lpstr>
      <vt:lpstr>PowerPoint 演示文稿</vt:lpstr>
      <vt:lpstr>PowerPoint 演示文稿</vt:lpstr>
      <vt:lpstr>PowerPoint 演示文稿</vt:lpstr>
      <vt:lpstr>Outline </vt:lpstr>
      <vt:lpstr>Predict Next Token</vt:lpstr>
      <vt:lpstr>Predict Next Token</vt:lpstr>
      <vt:lpstr>How to use GPT? </vt:lpstr>
      <vt:lpstr>PowerPoint 演示文稿</vt:lpstr>
      <vt:lpstr>PowerPoint 演示文稿</vt:lpstr>
      <vt:lpstr>To learn more ……</vt:lpstr>
      <vt:lpstr>Beyond Text</vt:lpstr>
      <vt:lpstr>Image - SimCLR</vt:lpstr>
      <vt:lpstr>Image - BYOL</vt:lpstr>
      <vt:lpstr>Speech</vt:lpstr>
      <vt:lpstr>Speech GLUE - SUPERB</vt:lpstr>
      <vt:lpstr>PowerPoint 演示文稿</vt:lpstr>
      <vt:lpstr>Appendix</vt:lpstr>
      <vt:lpstr>Predict Next Token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Learning</dc:title>
  <dc:creator>Hung-yi Lee</dc:creator>
  <cp:lastModifiedBy>Microsoft Office User</cp:lastModifiedBy>
  <cp:revision>128</cp:revision>
  <dcterms:created xsi:type="dcterms:W3CDTF">2021-04-13T12:44:22Z</dcterms:created>
  <dcterms:modified xsi:type="dcterms:W3CDTF">2025-02-05T07:45:25Z</dcterms:modified>
</cp:coreProperties>
</file>